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84" r:id="rId5"/>
    <p:sldId id="298" r:id="rId6"/>
    <p:sldId id="308" r:id="rId7"/>
    <p:sldId id="299" r:id="rId8"/>
    <p:sldId id="300" r:id="rId9"/>
    <p:sldId id="305" r:id="rId10"/>
    <p:sldId id="306" r:id="rId11"/>
    <p:sldId id="307" r:id="rId12"/>
    <p:sldId id="339" r:id="rId13"/>
    <p:sldId id="288" r:id="rId14"/>
    <p:sldId id="291" r:id="rId15"/>
    <p:sldId id="292" r:id="rId16"/>
    <p:sldId id="293" r:id="rId17"/>
    <p:sldId id="295" r:id="rId18"/>
    <p:sldId id="338" r:id="rId19"/>
    <p:sldId id="286" r:id="rId20"/>
    <p:sldId id="297" r:id="rId21"/>
    <p:sldId id="260" r:id="rId22"/>
    <p:sldId id="336" r:id="rId23"/>
    <p:sldId id="333" r:id="rId24"/>
    <p:sldId id="270" r:id="rId25"/>
    <p:sldId id="272" r:id="rId26"/>
    <p:sldId id="276" r:id="rId27"/>
    <p:sldId id="273" r:id="rId28"/>
    <p:sldId id="274" r:id="rId29"/>
    <p:sldId id="275" r:id="rId30"/>
    <p:sldId id="271" r:id="rId31"/>
    <p:sldId id="335" r:id="rId32"/>
    <p:sldId id="334" r:id="rId33"/>
    <p:sldId id="346" r:id="rId34"/>
    <p:sldId id="311" r:id="rId35"/>
    <p:sldId id="340" r:id="rId36"/>
    <p:sldId id="341" r:id="rId37"/>
    <p:sldId id="342" r:id="rId38"/>
    <p:sldId id="343" r:id="rId39"/>
    <p:sldId id="344" r:id="rId40"/>
    <p:sldId id="345" r:id="rId41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>
      <p:cViewPr varScale="1">
        <p:scale>
          <a:sx n="134" d="100"/>
          <a:sy n="134" d="100"/>
        </p:scale>
        <p:origin x="816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-35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8737A-7995-4B74-B63A-80E0593C4CFC}" type="datetimeFigureOut">
              <a:rPr lang="nl-NL" smtClean="0"/>
              <a:t>6-9-2015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A7392-2789-462C-8F1D-017BB83F83C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0496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894CF-CF29-460C-8820-A692FD564E29}" type="datetimeFigureOut">
              <a:rPr lang="nl-NL" smtClean="0"/>
              <a:t>6-9-2015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D3654-9A79-4B47-9CF7-D6BAF450FCC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7240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97DD5D-7A19-4C6B-9F5D-78A495DDC3EB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082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D5146-86DF-428D-A894-F3C62144A724}" type="datetime1">
              <a:rPr lang="nl-NL" smtClean="0"/>
              <a:t>6-9-2015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8734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C45F4-9695-4E04-8562-8493B68C2A0B}" type="datetime1">
              <a:rPr lang="nl-NL" smtClean="0"/>
              <a:t>6-9-2015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5933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FB058-67B1-48CA-8A72-228C8680B385}" type="datetime1">
              <a:rPr lang="nl-NL" smtClean="0"/>
              <a:t>6-9-2015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4787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2FDD3-899E-4F6C-9646-A189854E7132}" type="datetime1">
              <a:rPr lang="nl-NL" smtClean="0"/>
              <a:t>6-9-2015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2388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72843-28EF-4E40-9767-A165EC6E1032}" type="datetime1">
              <a:rPr lang="nl-NL" smtClean="0"/>
              <a:t>6-9-2015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961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0368F-78FD-4F9A-B403-BEE10DAEE91D}" type="datetime1">
              <a:rPr lang="nl-NL" smtClean="0"/>
              <a:t>6-9-2015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5501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DADB9-6DCF-4090-A62F-339780E0F025}" type="datetime1">
              <a:rPr lang="nl-NL" smtClean="0"/>
              <a:t>6-9-2015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1100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BFD7-C191-4410-B5B9-BD161DF2AB45}" type="datetime1">
              <a:rPr lang="nl-NL" smtClean="0"/>
              <a:t>6-9-2015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531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A9897-5B82-4EFA-9B87-BC444DE5CB52}" type="datetime1">
              <a:rPr lang="nl-NL" smtClean="0"/>
              <a:t>6-9-2015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6799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D09B-E41A-472D-A538-16748807652D}" type="datetime1">
              <a:rPr lang="nl-NL" smtClean="0"/>
              <a:t>6-9-2015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0377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75446-E19C-499D-A093-6D0765582ED6}" type="datetime1">
              <a:rPr lang="nl-NL" smtClean="0"/>
              <a:t>6-9-2015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8046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28F84-1CE6-4A3B-A1E3-DD5E5C4B0FF0}" type="datetime1">
              <a:rPr lang="nl-NL" smtClean="0"/>
              <a:t>6-9-2015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49A4C-FF88-4BD5-9F00-E822CED6800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046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tags" Target="../tags/tag3.xml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280.png"/><Relationship Id="rId2" Type="http://schemas.openxmlformats.org/officeDocument/2006/relationships/tags" Target="../tags/tag2.xml"/><Relationship Id="rId16" Type="http://schemas.openxmlformats.org/officeDocument/2006/relationships/image" Target="../media/image31.wmf"/><Relationship Id="rId1" Type="http://schemas.openxmlformats.org/officeDocument/2006/relationships/tags" Target="../tags/tag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tags" Target="../tags/tag4.xm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docs.opencv.org/doc/tutorials/imgproc/gausian_median_blur_bilateral_filter/gausian_median_blur_bilateral_filter.html" TargetMode="External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labbookpages.co.uk/software/imgProc/blobDetection.html" TargetMode="Externa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opencv.org/modules/imgproc/doc/filtering.html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ortal.fhict.nl/IT/Minor%20Embedded%20Systems/Vision_2015/week2/Morphological%20Image%20Processing%20Gray-scale%20morphology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opencv.org/modules/imgproc/doc/filtering.html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wmf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14.png"/><Relationship Id="rId12" Type="http://schemas.openxmlformats.org/officeDocument/2006/relationships/image" Target="../media/image5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5.png"/><Relationship Id="rId5" Type="http://schemas.openxmlformats.org/officeDocument/2006/relationships/image" Target="../media/image16.png"/><Relationship Id="rId10" Type="http://schemas.openxmlformats.org/officeDocument/2006/relationships/image" Target="../media/image54.png"/><Relationship Id="rId4" Type="http://schemas.openxmlformats.org/officeDocument/2006/relationships/image" Target="../media/image15.png"/><Relationship Id="rId9" Type="http://schemas.openxmlformats.org/officeDocument/2006/relationships/image" Target="../media/image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MINES-VIS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Week 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13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56792"/>
            <a:ext cx="3491176" cy="2616338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58716"/>
            <a:ext cx="3491176" cy="2616338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3146648" y="116632"/>
            <a:ext cx="236314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Image Processing</a:t>
            </a:r>
          </a:p>
          <a:p>
            <a:pPr algn="ctr"/>
            <a:r>
              <a:rPr lang="nl-NL" sz="1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smoothing</a:t>
            </a:r>
            <a:endParaRPr lang="nl-NL" sz="1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629205" y="793740"/>
            <a:ext cx="6397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How do we </a:t>
            </a:r>
            <a:r>
              <a:rPr lang="nl-NL" dirty="0" err="1" smtClean="0"/>
              <a:t>choose</a:t>
            </a:r>
            <a:r>
              <a:rPr lang="nl-NL" dirty="0" smtClean="0"/>
              <a:t> the </a:t>
            </a:r>
            <a:r>
              <a:rPr lang="nl-NL" dirty="0" err="1" smtClean="0"/>
              <a:t>mask</a:t>
            </a:r>
            <a:r>
              <a:rPr lang="nl-NL" dirty="0" smtClean="0"/>
              <a:t> </a:t>
            </a:r>
            <a:r>
              <a:rPr lang="nl-NL" dirty="0" err="1" smtClean="0"/>
              <a:t>weights</a:t>
            </a:r>
            <a:r>
              <a:rPr lang="nl-NL" dirty="0" smtClean="0"/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smtClean="0"/>
              <a:t>Depends on the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nl-NL" dirty="0" err="1" smtClean="0"/>
              <a:t>Usually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sampling </a:t>
            </a:r>
            <a:r>
              <a:rPr lang="nl-NL" dirty="0" err="1" smtClean="0"/>
              <a:t>certain</a:t>
            </a:r>
            <a:r>
              <a:rPr lang="nl-NL" dirty="0" smtClean="0"/>
              <a:t> </a:t>
            </a:r>
            <a:r>
              <a:rPr lang="nl-NL" dirty="0" err="1" smtClean="0"/>
              <a:t>functions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their</a:t>
            </a:r>
            <a:r>
              <a:rPr lang="nl-NL" dirty="0" smtClean="0"/>
              <a:t> </a:t>
            </a:r>
            <a:r>
              <a:rPr lang="nl-NL" dirty="0" err="1" smtClean="0"/>
              <a:t>derivatives</a:t>
            </a:r>
            <a:endParaRPr lang="nl-NL" dirty="0"/>
          </a:p>
        </p:txBody>
      </p:sp>
      <p:sp>
        <p:nvSpPr>
          <p:cNvPr id="6" name="Tekstvak 5"/>
          <p:cNvSpPr txBox="1"/>
          <p:nvPr/>
        </p:nvSpPr>
        <p:spPr>
          <a:xfrm>
            <a:off x="1382450" y="2060847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 err="1" smtClean="0">
                <a:solidFill>
                  <a:srgbClr val="FF0000"/>
                </a:solidFill>
              </a:rPr>
              <a:t>Gaussian</a:t>
            </a:r>
            <a:endParaRPr lang="nl-NL" sz="1400" dirty="0">
              <a:solidFill>
                <a:srgbClr val="FF0000"/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5364088" y="1799237"/>
            <a:ext cx="198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 err="1" smtClean="0">
                <a:solidFill>
                  <a:srgbClr val="FF0000"/>
                </a:solidFill>
              </a:rPr>
              <a:t>D</a:t>
            </a:r>
            <a:r>
              <a:rPr lang="nl-NL" sz="1400" dirty="0" err="1" smtClean="0">
                <a:solidFill>
                  <a:srgbClr val="FF0000"/>
                </a:solidFill>
              </a:rPr>
              <a:t>erivative</a:t>
            </a:r>
            <a:r>
              <a:rPr lang="nl-NL" sz="1400" dirty="0" smtClean="0">
                <a:solidFill>
                  <a:srgbClr val="FF0000"/>
                </a:solidFill>
              </a:rPr>
              <a:t> </a:t>
            </a:r>
            <a:r>
              <a:rPr lang="nl-NL" sz="1400" b="1" dirty="0" smtClean="0">
                <a:solidFill>
                  <a:srgbClr val="FF0000"/>
                </a:solidFill>
              </a:rPr>
              <a:t>o</a:t>
            </a:r>
            <a:r>
              <a:rPr lang="nl-NL" sz="1400" dirty="0" smtClean="0">
                <a:solidFill>
                  <a:srgbClr val="FF0000"/>
                </a:solidFill>
              </a:rPr>
              <a:t>f </a:t>
            </a:r>
            <a:r>
              <a:rPr lang="nl-NL" sz="1400" b="1" dirty="0" err="1" smtClean="0">
                <a:solidFill>
                  <a:srgbClr val="FF0000"/>
                </a:solidFill>
              </a:rPr>
              <a:t>G</a:t>
            </a:r>
            <a:r>
              <a:rPr lang="nl-NL" sz="1400" dirty="0" err="1" smtClean="0">
                <a:solidFill>
                  <a:srgbClr val="FF0000"/>
                </a:solidFill>
              </a:rPr>
              <a:t>aussian</a:t>
            </a:r>
            <a:endParaRPr lang="nl-NL" sz="1400" dirty="0" smtClean="0">
              <a:solidFill>
                <a:srgbClr val="FF0000"/>
              </a:solidFill>
            </a:endParaRPr>
          </a:p>
          <a:p>
            <a:pPr algn="ctr"/>
            <a:r>
              <a:rPr lang="nl-NL" sz="1400" dirty="0" smtClean="0">
                <a:solidFill>
                  <a:srgbClr val="FF0000"/>
                </a:solidFill>
              </a:rPr>
              <a:t>1</a:t>
            </a:r>
            <a:r>
              <a:rPr lang="nl-NL" sz="1400" baseline="30000" dirty="0" smtClean="0">
                <a:solidFill>
                  <a:srgbClr val="FF0000"/>
                </a:solidFill>
              </a:rPr>
              <a:t>st </a:t>
            </a:r>
            <a:r>
              <a:rPr lang="nl-NL" sz="1400" dirty="0" smtClean="0">
                <a:solidFill>
                  <a:srgbClr val="FF0000"/>
                </a:solidFill>
              </a:rPr>
              <a:t> 2</a:t>
            </a:r>
            <a:r>
              <a:rPr lang="nl-NL" sz="1400" baseline="30000" dirty="0" smtClean="0">
                <a:solidFill>
                  <a:srgbClr val="FF0000"/>
                </a:solidFill>
              </a:rPr>
              <a:t>nd</a:t>
            </a:r>
            <a:r>
              <a:rPr lang="nl-NL" sz="1400" dirty="0">
                <a:solidFill>
                  <a:srgbClr val="FF0000"/>
                </a:solidFill>
              </a:rPr>
              <a:t> </a:t>
            </a:r>
            <a:r>
              <a:rPr lang="nl-NL" sz="1400" dirty="0" err="1" smtClean="0">
                <a:solidFill>
                  <a:srgbClr val="FF0000"/>
                </a:solidFill>
              </a:rPr>
              <a:t>deriviative</a:t>
            </a:r>
            <a:endParaRPr lang="nl-NL" sz="1400" baseline="30000" dirty="0">
              <a:solidFill>
                <a:srgbClr val="FF0000"/>
              </a:solidFill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27004" y="4774654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 err="1" smtClean="0"/>
              <a:t>Good</a:t>
            </a:r>
            <a:r>
              <a:rPr lang="nl-NL" sz="1400" dirty="0" smtClean="0"/>
              <a:t> </a:t>
            </a:r>
            <a:r>
              <a:rPr lang="nl-NL" sz="1400" dirty="0" err="1" smtClean="0"/>
              <a:t>for</a:t>
            </a:r>
            <a:r>
              <a:rPr lang="nl-NL" sz="1400" dirty="0" smtClean="0"/>
              <a:t> image </a:t>
            </a:r>
            <a:r>
              <a:rPr lang="nl-NL" sz="1400" i="1" dirty="0" err="1">
                <a:solidFill>
                  <a:srgbClr val="FF0000"/>
                </a:solidFill>
              </a:rPr>
              <a:t>S</a:t>
            </a:r>
            <a:r>
              <a:rPr lang="nl-NL" sz="1400" i="1" dirty="0" err="1" smtClean="0">
                <a:solidFill>
                  <a:srgbClr val="FF0000"/>
                </a:solidFill>
              </a:rPr>
              <a:t>moothing</a:t>
            </a:r>
            <a:endParaRPr lang="nl-NL" sz="1400" i="1" dirty="0">
              <a:solidFill>
                <a:srgbClr val="FF0000"/>
              </a:solidFill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6472881" y="4663008"/>
            <a:ext cx="2382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 err="1" smtClean="0"/>
              <a:t>Good</a:t>
            </a:r>
            <a:r>
              <a:rPr lang="nl-NL" sz="1400" dirty="0" smtClean="0"/>
              <a:t> </a:t>
            </a:r>
            <a:r>
              <a:rPr lang="nl-NL" sz="1400" dirty="0" err="1" smtClean="0"/>
              <a:t>for</a:t>
            </a:r>
            <a:r>
              <a:rPr lang="nl-NL" sz="1400" dirty="0" smtClean="0"/>
              <a:t> image </a:t>
            </a:r>
            <a:r>
              <a:rPr lang="nl-NL" sz="1400" i="1" dirty="0" err="1">
                <a:solidFill>
                  <a:srgbClr val="FF0000"/>
                </a:solidFill>
              </a:rPr>
              <a:t>S</a:t>
            </a:r>
            <a:r>
              <a:rPr lang="nl-NL" sz="1400" i="1" dirty="0" err="1" smtClean="0">
                <a:solidFill>
                  <a:srgbClr val="FF0000"/>
                </a:solidFill>
              </a:rPr>
              <a:t>harpening</a:t>
            </a:r>
            <a:endParaRPr lang="nl-NL" sz="1400" i="1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158" y="2322457"/>
            <a:ext cx="1000125" cy="971550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1" name="Tekstvak 10"/>
          <p:cNvSpPr txBox="1"/>
          <p:nvPr/>
        </p:nvSpPr>
        <p:spPr>
          <a:xfrm>
            <a:off x="4131801" y="330601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endParaRPr lang="nl-NL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vak 21"/>
              <p:cNvSpPr txBox="1"/>
              <p:nvPr/>
            </p:nvSpPr>
            <p:spPr>
              <a:xfrm>
                <a:off x="390889" y="5373216"/>
                <a:ext cx="2310120" cy="679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nl-NL" b="0" i="1" smtClean="0">
                              <a:latin typeface="Cambria Math"/>
                            </a:rPr>
                            <m:t>(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,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)</m:t>
                          </m:r>
                        </m:sub>
                      </m:sSub>
                      <m:r>
                        <a:rPr lang="nl-NL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nl-NL" b="0" i="1" smtClean="0">
                              <a:latin typeface="Cambria Math"/>
                            </a:rPr>
                            <m:t>2</m:t>
                          </m:r>
                          <m:r>
                            <a:rPr lang="nl-NL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sSup>
                            <m:sSup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nl-NL" b="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nl-NL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nl-NL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nl-NL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nl-NL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b="0" i="1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nl-NL" b="0" i="1" smtClean="0"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nl-NL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2" name="Tekstvak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89" y="5373216"/>
                <a:ext cx="2310120" cy="67954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583" y="5085184"/>
            <a:ext cx="2073424" cy="1435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kstvak 25"/>
          <p:cNvSpPr txBox="1"/>
          <p:nvPr/>
        </p:nvSpPr>
        <p:spPr>
          <a:xfrm>
            <a:off x="5119945" y="605276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endParaRPr lang="nl-NL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5" name="Gebogen verbindingslijn 14"/>
          <p:cNvCxnSpPr>
            <a:stCxn id="25" idx="0"/>
            <a:endCxn id="2" idx="2"/>
          </p:cNvCxnSpPr>
          <p:nvPr/>
        </p:nvCxnSpPr>
        <p:spPr>
          <a:xfrm rot="16200000" flipV="1">
            <a:off x="2537167" y="3489055"/>
            <a:ext cx="912054" cy="2280203"/>
          </a:xfrm>
          <a:prstGeom prst="bentConnector3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voettekst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384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7277100" y="828675"/>
            <a:ext cx="1636713" cy="3265488"/>
            <a:chOff x="7276797" y="2133600"/>
            <a:chExt cx="1636944" cy="3264932"/>
          </a:xfrm>
        </p:grpSpPr>
        <p:grpSp>
          <p:nvGrpSpPr>
            <p:cNvPr id="3" name="Group 27"/>
            <p:cNvGrpSpPr>
              <a:grpSpLocks/>
            </p:cNvGrpSpPr>
            <p:nvPr/>
          </p:nvGrpSpPr>
          <p:grpSpPr bwMode="auto">
            <a:xfrm>
              <a:off x="7429531" y="4370614"/>
              <a:ext cx="1409669" cy="1027918"/>
              <a:chOff x="7429531" y="4675414"/>
              <a:chExt cx="1409669" cy="1027918"/>
            </a:xfrm>
          </p:grpSpPr>
          <p:pic>
            <p:nvPicPr>
              <p:cNvPr id="5" name="Picture 6" descr="C:\snavely\work\teaching\10Fa-CS4670\lectures\lec02\g30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88728" y="4675414"/>
                <a:ext cx="669472" cy="6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18" descr="Edittex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9531" y="5420304"/>
                <a:ext cx="268287" cy="219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TextBox 19"/>
              <p:cNvSpPr txBox="1">
                <a:spLocks noChangeArrowheads="1"/>
              </p:cNvSpPr>
              <p:nvPr/>
            </p:nvSpPr>
            <p:spPr bwMode="auto">
              <a:xfrm>
                <a:off x="7656569" y="5334000"/>
                <a:ext cx="118263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="1">
                    <a:latin typeface="Calibri" pitchFamily="34" charset="0"/>
                  </a:rPr>
                  <a:t>= 30 pixels</a:t>
                </a:r>
              </a:p>
            </p:txBody>
          </p:sp>
        </p:grpSp>
        <p:pic>
          <p:nvPicPr>
            <p:cNvPr id="4" name="Picture 11" descr="C:\snavely\work\teaching\10Fa-CS4670\lectures\lec02\owl30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6797" y="2133600"/>
              <a:ext cx="1636944" cy="204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12" descr="C:\snavely\work\teaching\10Fa-CS4670\lectures\lec02\owl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828675"/>
            <a:ext cx="1636712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33"/>
          <p:cNvGrpSpPr>
            <a:grpSpLocks/>
          </p:cNvGrpSpPr>
          <p:nvPr/>
        </p:nvGrpSpPr>
        <p:grpSpPr bwMode="auto">
          <a:xfrm>
            <a:off x="1974850" y="828675"/>
            <a:ext cx="1638300" cy="3265488"/>
            <a:chOff x="1975565" y="2133600"/>
            <a:chExt cx="1636944" cy="3264932"/>
          </a:xfrm>
        </p:grpSpPr>
        <p:grpSp>
          <p:nvGrpSpPr>
            <p:cNvPr id="10" name="Group 24"/>
            <p:cNvGrpSpPr>
              <a:grpSpLocks/>
            </p:cNvGrpSpPr>
            <p:nvPr/>
          </p:nvGrpSpPr>
          <p:grpSpPr bwMode="auto">
            <a:xfrm>
              <a:off x="2209800" y="4351564"/>
              <a:ext cx="1181069" cy="1046968"/>
              <a:chOff x="2209800" y="4656364"/>
              <a:chExt cx="1181069" cy="1046968"/>
            </a:xfrm>
          </p:grpSpPr>
          <p:pic>
            <p:nvPicPr>
              <p:cNvPr id="12" name="Picture 3" descr="C:\snavely\work\teaching\10Fa-CS4670\lectures\lec02\g1.pn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5614" y="4656364"/>
                <a:ext cx="669472" cy="6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Picture 14" descr="Edittex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9800" y="5420304"/>
                <a:ext cx="268287" cy="219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Box 13"/>
              <p:cNvSpPr txBox="1">
                <a:spLocks noChangeArrowheads="1"/>
              </p:cNvSpPr>
              <p:nvPr/>
            </p:nvSpPr>
            <p:spPr bwMode="auto">
              <a:xfrm>
                <a:off x="2416628" y="5334000"/>
                <a:ext cx="97424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="1">
                    <a:latin typeface="Calibri" pitchFamily="34" charset="0"/>
                  </a:rPr>
                  <a:t>= 1 pixel</a:t>
                </a:r>
              </a:p>
            </p:txBody>
          </p:sp>
        </p:grpSp>
        <p:pic>
          <p:nvPicPr>
            <p:cNvPr id="11" name="Picture 13" descr="C:\snavely\work\teaching\10Fa-CS4670\lectures\lec02\owl1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5565" y="2133600"/>
              <a:ext cx="1636944" cy="204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34"/>
          <p:cNvGrpSpPr>
            <a:grpSpLocks/>
          </p:cNvGrpSpPr>
          <p:nvPr/>
        </p:nvGrpSpPr>
        <p:grpSpPr bwMode="auto">
          <a:xfrm>
            <a:off x="3743325" y="828675"/>
            <a:ext cx="1636713" cy="3276600"/>
            <a:chOff x="3742643" y="2133600"/>
            <a:chExt cx="1636944" cy="3276600"/>
          </a:xfrm>
        </p:grpSpPr>
        <p:grpSp>
          <p:nvGrpSpPr>
            <p:cNvPr id="16" name="Group 25"/>
            <p:cNvGrpSpPr>
              <a:grpSpLocks/>
            </p:cNvGrpSpPr>
            <p:nvPr/>
          </p:nvGrpSpPr>
          <p:grpSpPr bwMode="auto">
            <a:xfrm>
              <a:off x="3902557" y="4351564"/>
              <a:ext cx="1292651" cy="1058636"/>
              <a:chOff x="3902557" y="4656364"/>
              <a:chExt cx="1292651" cy="1058636"/>
            </a:xfrm>
          </p:grpSpPr>
          <p:pic>
            <p:nvPicPr>
              <p:cNvPr id="18" name="Picture 4" descr="C:\snavely\work\teaching\10Fa-CS4670\lectures\lec02\g5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4540" y="4656364"/>
                <a:ext cx="669472" cy="6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14" descr="Edittex"/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2557" y="5431972"/>
                <a:ext cx="268287" cy="219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TextBox 15"/>
              <p:cNvSpPr txBox="1">
                <a:spLocks noChangeArrowheads="1"/>
              </p:cNvSpPr>
              <p:nvPr/>
            </p:nvSpPr>
            <p:spPr bwMode="auto">
              <a:xfrm>
                <a:off x="4129595" y="5345668"/>
                <a:ext cx="106561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="1">
                    <a:latin typeface="Calibri" pitchFamily="34" charset="0"/>
                  </a:rPr>
                  <a:t>= 5 pixels</a:t>
                </a:r>
              </a:p>
            </p:txBody>
          </p:sp>
        </p:grpSp>
        <p:pic>
          <p:nvPicPr>
            <p:cNvPr id="17" name="Picture 14" descr="C:\snavely\work\teaching\10Fa-CS4670\lectures\lec02\owl5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2643" y="2133600"/>
              <a:ext cx="1636944" cy="204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35"/>
          <p:cNvGrpSpPr>
            <a:grpSpLocks/>
          </p:cNvGrpSpPr>
          <p:nvPr/>
        </p:nvGrpSpPr>
        <p:grpSpPr bwMode="auto">
          <a:xfrm>
            <a:off x="5510213" y="828675"/>
            <a:ext cx="1636712" cy="3265488"/>
            <a:chOff x="5509721" y="2133600"/>
            <a:chExt cx="1636944" cy="3264932"/>
          </a:xfrm>
        </p:grpSpPr>
        <p:grpSp>
          <p:nvGrpSpPr>
            <p:cNvPr id="22" name="Group 26"/>
            <p:cNvGrpSpPr>
              <a:grpSpLocks/>
            </p:cNvGrpSpPr>
            <p:nvPr/>
          </p:nvGrpSpPr>
          <p:grpSpPr bwMode="auto">
            <a:xfrm>
              <a:off x="5627910" y="4351564"/>
              <a:ext cx="1409669" cy="1046968"/>
              <a:chOff x="5627910" y="4656364"/>
              <a:chExt cx="1409669" cy="1046968"/>
            </a:xfrm>
          </p:grpSpPr>
          <p:pic>
            <p:nvPicPr>
              <p:cNvPr id="24" name="Picture 5" descr="C:\snavely\work\teaching\10Fa-CS4670\lectures\lec02\g10.pn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8024" y="4656364"/>
                <a:ext cx="669472" cy="6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Picture 16" descr="Edittex"/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7910" y="5420304"/>
                <a:ext cx="268287" cy="219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TextBox 17"/>
              <p:cNvSpPr txBox="1">
                <a:spLocks noChangeArrowheads="1"/>
              </p:cNvSpPr>
              <p:nvPr/>
            </p:nvSpPr>
            <p:spPr bwMode="auto">
              <a:xfrm>
                <a:off x="5854948" y="5334000"/>
                <a:ext cx="118263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b="1">
                    <a:latin typeface="Calibri" pitchFamily="34" charset="0"/>
                  </a:rPr>
                  <a:t>= 10 pixels</a:t>
                </a:r>
              </a:p>
            </p:txBody>
          </p:sp>
        </p:grpSp>
        <p:pic>
          <p:nvPicPr>
            <p:cNvPr id="23" name="Picture 15" descr="C:\snavely\work\teaching\10Fa-CS4670\lectures\lec02\owl10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9721" y="2133600"/>
              <a:ext cx="1636944" cy="204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4" y="4085357"/>
            <a:ext cx="2596069" cy="224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hthoek 27"/>
          <p:cNvSpPr/>
          <p:nvPr/>
        </p:nvSpPr>
        <p:spPr>
          <a:xfrm>
            <a:off x="2618530" y="558924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size of the mask controls the amount of smoothing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kstvak 28"/>
              <p:cNvSpPr txBox="1"/>
              <p:nvPr/>
            </p:nvSpPr>
            <p:spPr>
              <a:xfrm>
                <a:off x="3052573" y="4689669"/>
                <a:ext cx="2310120" cy="679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nl-NL" b="0" i="1" smtClean="0">
                              <a:latin typeface="Cambria Math"/>
                            </a:rPr>
                            <m:t>(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,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nl-NL" b="0" i="1" smtClean="0">
                              <a:latin typeface="Cambria Math"/>
                            </a:rPr>
                            <m:t>)</m:t>
                          </m:r>
                        </m:sub>
                      </m:sSub>
                      <m:r>
                        <a:rPr lang="nl-NL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nl-NL" b="0" i="1" smtClean="0">
                              <a:latin typeface="Cambria Math"/>
                            </a:rPr>
                            <m:t>2</m:t>
                          </m:r>
                          <m:r>
                            <a:rPr lang="nl-NL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  <m:sSup>
                            <m:sSup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nl-NL" b="0" i="1" smtClean="0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nl-NL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nl-NL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nl-NL" b="0" i="1" smtClean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nl-NL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nl-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nl-NL" b="0" i="1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nl-NL" b="0" i="1" smtClean="0"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nl-NL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29" name="Tekstvak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573" y="4689669"/>
                <a:ext cx="2310120" cy="67954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kstvak 30"/>
          <p:cNvSpPr txBox="1"/>
          <p:nvPr/>
        </p:nvSpPr>
        <p:spPr>
          <a:xfrm>
            <a:off x="3146648" y="116632"/>
            <a:ext cx="236314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Image Processing</a:t>
            </a:r>
          </a:p>
          <a:p>
            <a:pPr algn="ctr"/>
            <a:r>
              <a:rPr lang="nl-NL" sz="1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smoothing</a:t>
            </a:r>
            <a:endParaRPr lang="nl-NL" sz="1400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ijdelijke aanduiding voor voettekst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33" name="Tijdelijke aanduiding voor dianumm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688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7" t="5943" r="9344" b="5702"/>
          <a:stretch>
            <a:fillRect/>
          </a:stretch>
        </p:blipFill>
        <p:spPr bwMode="auto">
          <a:xfrm>
            <a:off x="827584" y="1823711"/>
            <a:ext cx="2306216" cy="1965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1" t="6430" r="10477" b="5945"/>
          <a:stretch>
            <a:fillRect/>
          </a:stretch>
        </p:blipFill>
        <p:spPr bwMode="auto">
          <a:xfrm>
            <a:off x="4067944" y="1340768"/>
            <a:ext cx="2324315" cy="1965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" r="6551"/>
          <a:stretch>
            <a:fillRect/>
          </a:stretch>
        </p:blipFill>
        <p:spPr bwMode="auto">
          <a:xfrm>
            <a:off x="4067944" y="3645024"/>
            <a:ext cx="2283513" cy="1965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Rechthoek 4"/>
          <p:cNvSpPr/>
          <p:nvPr/>
        </p:nvSpPr>
        <p:spPr>
          <a:xfrm>
            <a:off x="608292" y="917530"/>
            <a:ext cx="3719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Averaging </a:t>
            </a:r>
            <a:r>
              <a:rPr lang="en-US" dirty="0" err="1"/>
              <a:t>vs</a:t>
            </a:r>
            <a:r>
              <a:rPr lang="en-US" dirty="0"/>
              <a:t> Gaussian Smoothing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611560" y="5645525"/>
            <a:ext cx="79208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dirty="0" smtClean="0">
                <a:hlinkClick r:id="rId5"/>
              </a:rPr>
              <a:t>Click </a:t>
            </a:r>
            <a:r>
              <a:rPr lang="nl-NL" sz="1400" dirty="0" err="1" smtClean="0">
                <a:hlinkClick r:id="rId5"/>
              </a:rPr>
              <a:t>here</a:t>
            </a:r>
            <a:r>
              <a:rPr lang="nl-NL" sz="1400" dirty="0" smtClean="0">
                <a:hlinkClick r:id="rId5"/>
              </a:rPr>
              <a:t> </a:t>
            </a:r>
            <a:r>
              <a:rPr lang="nl-NL" sz="1400" dirty="0" err="1" smtClean="0">
                <a:hlinkClick r:id="rId5"/>
              </a:rPr>
              <a:t>for</a:t>
            </a:r>
            <a:r>
              <a:rPr lang="nl-NL" sz="1400" dirty="0" smtClean="0">
                <a:hlinkClick r:id="rId5"/>
              </a:rPr>
              <a:t> </a:t>
            </a:r>
            <a:r>
              <a:rPr lang="nl-NL" sz="1400" dirty="0" err="1" smtClean="0">
                <a:hlinkClick r:id="rId5"/>
              </a:rPr>
              <a:t>examples</a:t>
            </a:r>
            <a:r>
              <a:rPr lang="nl-NL" sz="1400" dirty="0" smtClean="0">
                <a:hlinkClick r:id="rId5"/>
              </a:rPr>
              <a:t> </a:t>
            </a:r>
            <a:r>
              <a:rPr lang="nl-NL" sz="1400" dirty="0" err="1" smtClean="0">
                <a:hlinkClick r:id="rId5"/>
              </a:rPr>
              <a:t>impemented</a:t>
            </a:r>
            <a:r>
              <a:rPr lang="nl-NL" sz="1400" dirty="0" smtClean="0">
                <a:hlinkClick r:id="rId5"/>
              </a:rPr>
              <a:t> in </a:t>
            </a:r>
            <a:r>
              <a:rPr lang="nl-NL" sz="1400" dirty="0" err="1" smtClean="0">
                <a:hlinkClick r:id="rId5"/>
              </a:rPr>
              <a:t>OpenCV</a:t>
            </a:r>
            <a:r>
              <a:rPr lang="nl-NL" sz="1400" dirty="0" smtClean="0">
                <a:hlinkClick r:id="rId5"/>
              </a:rPr>
              <a:t> </a:t>
            </a:r>
            <a:endParaRPr lang="nl-NL" sz="1400" dirty="0" smtClean="0"/>
          </a:p>
        </p:txBody>
      </p:sp>
      <p:sp>
        <p:nvSpPr>
          <p:cNvPr id="8" name="Tekstvak 7"/>
          <p:cNvSpPr txBox="1"/>
          <p:nvPr/>
        </p:nvSpPr>
        <p:spPr>
          <a:xfrm>
            <a:off x="3146648" y="116632"/>
            <a:ext cx="236314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Image Processing</a:t>
            </a:r>
          </a:p>
          <a:p>
            <a:pPr algn="ctr"/>
            <a:r>
              <a:rPr lang="nl-NL" sz="1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smoothing</a:t>
            </a:r>
            <a:endParaRPr lang="nl-NL" sz="1400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803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petercorke.com/RVC/chaps/12/figs/edge_probl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38" y="1378868"/>
            <a:ext cx="4346083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 1"/>
          <p:cNvSpPr/>
          <p:nvPr/>
        </p:nvSpPr>
        <p:spPr>
          <a:xfrm>
            <a:off x="251520" y="764704"/>
            <a:ext cx="80648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When computing an output pixel at the </a:t>
            </a:r>
            <a:r>
              <a:rPr lang="en-US" sz="1400" dirty="0">
                <a:solidFill>
                  <a:srgbClr val="FF0000"/>
                </a:solidFill>
              </a:rPr>
              <a:t>boundary</a:t>
            </a:r>
            <a:r>
              <a:rPr lang="en-US" sz="1400" dirty="0"/>
              <a:t> of an image, a portion of the </a:t>
            </a:r>
            <a:r>
              <a:rPr lang="en-US" sz="1400" dirty="0">
                <a:solidFill>
                  <a:srgbClr val="FF0000"/>
                </a:solidFill>
              </a:rPr>
              <a:t>convolution</a:t>
            </a:r>
            <a:r>
              <a:rPr lang="en-US" sz="1400" dirty="0"/>
              <a:t> or </a:t>
            </a:r>
            <a:r>
              <a:rPr lang="en-US" sz="1400" dirty="0">
                <a:solidFill>
                  <a:srgbClr val="FF0000"/>
                </a:solidFill>
              </a:rPr>
              <a:t>correlation</a:t>
            </a:r>
            <a:r>
              <a:rPr lang="en-US" sz="1400" dirty="0"/>
              <a:t> kernel is usually off the edge of the image.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3146648" y="87596"/>
            <a:ext cx="236314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Image Processing</a:t>
            </a:r>
          </a:p>
          <a:p>
            <a:pPr algn="ctr"/>
            <a:r>
              <a:rPr lang="nl-NL" sz="1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Boundaries</a:t>
            </a:r>
            <a:endParaRPr lang="nl-NL" sz="1400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8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13</a:t>
            </a:fld>
            <a:endParaRPr lang="nl-NL"/>
          </a:p>
        </p:txBody>
      </p:sp>
      <p:grpSp>
        <p:nvGrpSpPr>
          <p:cNvPr id="11" name="Groep 10"/>
          <p:cNvGrpSpPr/>
          <p:nvPr/>
        </p:nvGrpSpPr>
        <p:grpSpPr>
          <a:xfrm>
            <a:off x="484392" y="3645022"/>
            <a:ext cx="1058933" cy="923939"/>
            <a:chOff x="2132112" y="701079"/>
            <a:chExt cx="864096" cy="864097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3" name="Rechthoek 12"/>
            <p:cNvSpPr/>
            <p:nvPr/>
          </p:nvSpPr>
          <p:spPr>
            <a:xfrm>
              <a:off x="2132112" y="701079"/>
              <a:ext cx="288032" cy="28803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tx1"/>
                  </a:solidFill>
                </a:rPr>
                <a:t>17</a:t>
              </a:r>
              <a:endParaRPr lang="nl-NL" sz="11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hthoek 13"/>
            <p:cNvSpPr/>
            <p:nvPr/>
          </p:nvSpPr>
          <p:spPr>
            <a:xfrm>
              <a:off x="2420144" y="701080"/>
              <a:ext cx="288032" cy="28803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tx1"/>
                  </a:solidFill>
                </a:rPr>
                <a:t>24</a:t>
              </a:r>
              <a:endParaRPr lang="nl-NL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hoek 14"/>
            <p:cNvSpPr/>
            <p:nvPr/>
          </p:nvSpPr>
          <p:spPr>
            <a:xfrm>
              <a:off x="2708176" y="701080"/>
              <a:ext cx="288032" cy="28803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tx1"/>
                  </a:solidFill>
                </a:rPr>
                <a:t>1</a:t>
              </a:r>
              <a:endParaRPr lang="nl-NL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hthoek 15"/>
            <p:cNvSpPr/>
            <p:nvPr/>
          </p:nvSpPr>
          <p:spPr>
            <a:xfrm>
              <a:off x="2132112" y="989112"/>
              <a:ext cx="288032" cy="28803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tx1"/>
                  </a:solidFill>
                </a:rPr>
                <a:t>23</a:t>
              </a:r>
              <a:endParaRPr lang="nl-NL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hthoek 16"/>
            <p:cNvSpPr/>
            <p:nvPr/>
          </p:nvSpPr>
          <p:spPr>
            <a:xfrm>
              <a:off x="2420144" y="989112"/>
              <a:ext cx="288032" cy="28803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tx1"/>
                  </a:solidFill>
                </a:rPr>
                <a:t>5</a:t>
              </a:r>
              <a:endParaRPr lang="nl-NL" sz="11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hthoek 17"/>
            <p:cNvSpPr/>
            <p:nvPr/>
          </p:nvSpPr>
          <p:spPr>
            <a:xfrm>
              <a:off x="2708176" y="989112"/>
              <a:ext cx="288032" cy="28803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tx1"/>
                  </a:solidFill>
                </a:rPr>
                <a:t>7</a:t>
              </a:r>
              <a:endParaRPr lang="nl-NL" sz="11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hthoek 18"/>
            <p:cNvSpPr/>
            <p:nvPr/>
          </p:nvSpPr>
          <p:spPr>
            <a:xfrm>
              <a:off x="2132112" y="1277144"/>
              <a:ext cx="288032" cy="28803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tx1"/>
                  </a:solidFill>
                </a:rPr>
                <a:t>4</a:t>
              </a:r>
              <a:endParaRPr lang="nl-NL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hthoek 19"/>
            <p:cNvSpPr/>
            <p:nvPr/>
          </p:nvSpPr>
          <p:spPr>
            <a:xfrm>
              <a:off x="2420144" y="1277144"/>
              <a:ext cx="288032" cy="28803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tx1"/>
                  </a:solidFill>
                </a:rPr>
                <a:t>6</a:t>
              </a:r>
              <a:endParaRPr lang="nl-NL" sz="11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hthoek 20"/>
            <p:cNvSpPr/>
            <p:nvPr/>
          </p:nvSpPr>
          <p:spPr>
            <a:xfrm>
              <a:off x="2708176" y="1277144"/>
              <a:ext cx="288032" cy="28803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tx1"/>
                  </a:solidFill>
                </a:rPr>
                <a:t>13</a:t>
              </a:r>
              <a:endParaRPr lang="nl-NL" sz="11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514" y="2910040"/>
            <a:ext cx="3833965" cy="3474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ep 22"/>
          <p:cNvGrpSpPr/>
          <p:nvPr/>
        </p:nvGrpSpPr>
        <p:grpSpPr>
          <a:xfrm>
            <a:off x="2673235" y="3663931"/>
            <a:ext cx="1092628" cy="1367000"/>
            <a:chOff x="270605" y="2283521"/>
            <a:chExt cx="891591" cy="1278461"/>
          </a:xfrm>
          <a:solidFill>
            <a:schemeClr val="bg1">
              <a:lumMod val="85000"/>
            </a:schemeClr>
          </a:solidFill>
        </p:grpSpPr>
        <p:grpSp>
          <p:nvGrpSpPr>
            <p:cNvPr id="24" name="Groep 23"/>
            <p:cNvGrpSpPr/>
            <p:nvPr/>
          </p:nvGrpSpPr>
          <p:grpSpPr>
            <a:xfrm>
              <a:off x="284353" y="2283521"/>
              <a:ext cx="864096" cy="864096"/>
              <a:chOff x="2132112" y="701080"/>
              <a:chExt cx="864096" cy="864096"/>
            </a:xfrm>
            <a:grpFill/>
          </p:grpSpPr>
          <p:sp>
            <p:nvSpPr>
              <p:cNvPr id="26" name="Rechthoek 25"/>
              <p:cNvSpPr/>
              <p:nvPr/>
            </p:nvSpPr>
            <p:spPr>
              <a:xfrm>
                <a:off x="2132112" y="701080"/>
                <a:ext cx="288032" cy="28803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8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hthoek 26"/>
              <p:cNvSpPr/>
              <p:nvPr/>
            </p:nvSpPr>
            <p:spPr>
              <a:xfrm>
                <a:off x="2420144" y="701080"/>
                <a:ext cx="288032" cy="28803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1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hthoek 27"/>
              <p:cNvSpPr/>
              <p:nvPr/>
            </p:nvSpPr>
            <p:spPr>
              <a:xfrm>
                <a:off x="2708176" y="701080"/>
                <a:ext cx="288032" cy="28803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6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hthoek 28"/>
              <p:cNvSpPr/>
              <p:nvPr/>
            </p:nvSpPr>
            <p:spPr>
              <a:xfrm>
                <a:off x="2132112" y="989112"/>
                <a:ext cx="288032" cy="28803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3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hthoek 29"/>
              <p:cNvSpPr/>
              <p:nvPr/>
            </p:nvSpPr>
            <p:spPr>
              <a:xfrm>
                <a:off x="2420144" y="989112"/>
                <a:ext cx="288032" cy="28803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5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chthoek 30"/>
              <p:cNvSpPr/>
              <p:nvPr/>
            </p:nvSpPr>
            <p:spPr>
              <a:xfrm>
                <a:off x="2708176" y="989112"/>
                <a:ext cx="288032" cy="28803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7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hthoek 31"/>
              <p:cNvSpPr/>
              <p:nvPr/>
            </p:nvSpPr>
            <p:spPr>
              <a:xfrm>
                <a:off x="2132112" y="1277144"/>
                <a:ext cx="288032" cy="28803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4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hthoek 32"/>
              <p:cNvSpPr/>
              <p:nvPr/>
            </p:nvSpPr>
            <p:spPr>
              <a:xfrm>
                <a:off x="2420144" y="1277144"/>
                <a:ext cx="288032" cy="28803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9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hthoek 33"/>
              <p:cNvSpPr/>
              <p:nvPr/>
            </p:nvSpPr>
            <p:spPr>
              <a:xfrm>
                <a:off x="2708176" y="1277144"/>
                <a:ext cx="288032" cy="28803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2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Tekstvak 24"/>
            <p:cNvSpPr txBox="1"/>
            <p:nvPr/>
          </p:nvSpPr>
          <p:spPr>
            <a:xfrm>
              <a:off x="270605" y="3284983"/>
              <a:ext cx="891591" cy="27699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200" dirty="0" smtClean="0"/>
                <a:t>3x3 </a:t>
              </a:r>
              <a:r>
                <a:rPr lang="nl-NL" sz="1200" dirty="0" err="1" smtClean="0"/>
                <a:t>kernel</a:t>
              </a:r>
              <a:endParaRPr lang="nl-NL" sz="1200" dirty="0"/>
            </a:p>
          </p:txBody>
        </p:sp>
      </p:grpSp>
      <p:grpSp>
        <p:nvGrpSpPr>
          <p:cNvPr id="35" name="Groep 34"/>
          <p:cNvGrpSpPr/>
          <p:nvPr/>
        </p:nvGrpSpPr>
        <p:grpSpPr>
          <a:xfrm>
            <a:off x="1543324" y="3645023"/>
            <a:ext cx="705955" cy="923938"/>
            <a:chOff x="2132112" y="701080"/>
            <a:chExt cx="576064" cy="86409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6" name="Rechthoek 35"/>
            <p:cNvSpPr/>
            <p:nvPr/>
          </p:nvSpPr>
          <p:spPr>
            <a:xfrm>
              <a:off x="2132112" y="701080"/>
              <a:ext cx="288032" cy="28803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tx1"/>
                  </a:solidFill>
                </a:rPr>
                <a:t>8</a:t>
              </a:r>
              <a:endParaRPr lang="nl-NL" sz="11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hthoek 36"/>
            <p:cNvSpPr/>
            <p:nvPr/>
          </p:nvSpPr>
          <p:spPr>
            <a:xfrm>
              <a:off x="2420144" y="701080"/>
              <a:ext cx="288032" cy="28803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tx1"/>
                  </a:solidFill>
                </a:rPr>
                <a:t>15</a:t>
              </a:r>
              <a:endParaRPr lang="nl-NL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hthoek 38"/>
            <p:cNvSpPr/>
            <p:nvPr/>
          </p:nvSpPr>
          <p:spPr>
            <a:xfrm>
              <a:off x="2132112" y="989112"/>
              <a:ext cx="288032" cy="28803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tx1"/>
                  </a:solidFill>
                </a:rPr>
                <a:t>14</a:t>
              </a:r>
              <a:endParaRPr lang="nl-NL" sz="11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hthoek 39"/>
            <p:cNvSpPr/>
            <p:nvPr/>
          </p:nvSpPr>
          <p:spPr>
            <a:xfrm>
              <a:off x="2420144" y="989112"/>
              <a:ext cx="288032" cy="28803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tx1"/>
                  </a:solidFill>
                </a:rPr>
                <a:t>16</a:t>
              </a:r>
              <a:endParaRPr lang="nl-NL" sz="11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hthoek 41"/>
            <p:cNvSpPr/>
            <p:nvPr/>
          </p:nvSpPr>
          <p:spPr>
            <a:xfrm>
              <a:off x="2132112" y="1277144"/>
              <a:ext cx="288032" cy="28803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tx1"/>
                  </a:solidFill>
                </a:rPr>
                <a:t>20</a:t>
              </a:r>
              <a:endParaRPr lang="nl-NL" sz="1100" dirty="0">
                <a:solidFill>
                  <a:schemeClr val="tx1"/>
                </a:solidFill>
              </a:endParaRPr>
            </a:p>
          </p:txBody>
        </p:sp>
        <p:sp>
          <p:nvSpPr>
            <p:cNvPr id="43" name="Rechthoek 42"/>
            <p:cNvSpPr/>
            <p:nvPr/>
          </p:nvSpPr>
          <p:spPr>
            <a:xfrm>
              <a:off x="2420144" y="1277144"/>
              <a:ext cx="288032" cy="28803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tx1"/>
                  </a:solidFill>
                </a:rPr>
                <a:t>22</a:t>
              </a:r>
              <a:endParaRPr lang="nl-NL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ep 44"/>
          <p:cNvGrpSpPr/>
          <p:nvPr/>
        </p:nvGrpSpPr>
        <p:grpSpPr>
          <a:xfrm>
            <a:off x="484392" y="4568961"/>
            <a:ext cx="1058933" cy="615959"/>
            <a:chOff x="2132112" y="701080"/>
            <a:chExt cx="864096" cy="57606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46" name="Rechthoek 45"/>
            <p:cNvSpPr/>
            <p:nvPr/>
          </p:nvSpPr>
          <p:spPr>
            <a:xfrm>
              <a:off x="2132112" y="701080"/>
              <a:ext cx="288032" cy="28803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tx1"/>
                  </a:solidFill>
                </a:rPr>
                <a:t>10</a:t>
              </a:r>
              <a:endParaRPr lang="nl-NL" sz="11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hthoek 46"/>
            <p:cNvSpPr/>
            <p:nvPr/>
          </p:nvSpPr>
          <p:spPr>
            <a:xfrm>
              <a:off x="2420144" y="701080"/>
              <a:ext cx="288032" cy="28803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tx1"/>
                  </a:solidFill>
                </a:rPr>
                <a:t>12</a:t>
              </a:r>
              <a:endParaRPr lang="nl-NL" sz="11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hthoek 47"/>
            <p:cNvSpPr/>
            <p:nvPr/>
          </p:nvSpPr>
          <p:spPr>
            <a:xfrm>
              <a:off x="2708176" y="701080"/>
              <a:ext cx="288032" cy="28803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tx1"/>
                  </a:solidFill>
                </a:rPr>
                <a:t>19</a:t>
              </a:r>
              <a:endParaRPr lang="nl-NL" sz="11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hthoek 48"/>
            <p:cNvSpPr/>
            <p:nvPr/>
          </p:nvSpPr>
          <p:spPr>
            <a:xfrm>
              <a:off x="2132112" y="989112"/>
              <a:ext cx="288032" cy="28803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tx1"/>
                  </a:solidFill>
                </a:rPr>
                <a:t>11</a:t>
              </a:r>
              <a:endParaRPr lang="nl-NL" sz="11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hthoek 49"/>
            <p:cNvSpPr/>
            <p:nvPr/>
          </p:nvSpPr>
          <p:spPr>
            <a:xfrm>
              <a:off x="2420144" y="989112"/>
              <a:ext cx="288032" cy="28803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tx1"/>
                  </a:solidFill>
                </a:rPr>
                <a:t>18</a:t>
              </a:r>
              <a:endParaRPr lang="nl-NL" sz="11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hthoek 50"/>
            <p:cNvSpPr/>
            <p:nvPr/>
          </p:nvSpPr>
          <p:spPr>
            <a:xfrm>
              <a:off x="2708176" y="989112"/>
              <a:ext cx="288032" cy="28803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tx1"/>
                  </a:solidFill>
                </a:rPr>
                <a:t>25</a:t>
              </a:r>
              <a:endParaRPr lang="nl-NL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ep 54"/>
          <p:cNvGrpSpPr/>
          <p:nvPr/>
        </p:nvGrpSpPr>
        <p:grpSpPr>
          <a:xfrm>
            <a:off x="1543324" y="4568960"/>
            <a:ext cx="705955" cy="615959"/>
            <a:chOff x="2132112" y="701080"/>
            <a:chExt cx="576064" cy="576064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56" name="Rechthoek 55"/>
            <p:cNvSpPr/>
            <p:nvPr/>
          </p:nvSpPr>
          <p:spPr>
            <a:xfrm>
              <a:off x="2132112" y="701080"/>
              <a:ext cx="288032" cy="28803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tx1"/>
                  </a:solidFill>
                </a:rPr>
                <a:t>21</a:t>
              </a:r>
              <a:endParaRPr lang="nl-NL" sz="11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hthoek 56"/>
            <p:cNvSpPr/>
            <p:nvPr/>
          </p:nvSpPr>
          <p:spPr>
            <a:xfrm>
              <a:off x="2420144" y="701080"/>
              <a:ext cx="288032" cy="28803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tx1"/>
                  </a:solidFill>
                </a:rPr>
                <a:t>3</a:t>
              </a:r>
              <a:endParaRPr lang="nl-NL" sz="11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hthoek 58"/>
            <p:cNvSpPr/>
            <p:nvPr/>
          </p:nvSpPr>
          <p:spPr>
            <a:xfrm>
              <a:off x="2132112" y="989112"/>
              <a:ext cx="288032" cy="28803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tx1"/>
                  </a:solidFill>
                </a:rPr>
                <a:t>2</a:t>
              </a:r>
              <a:endParaRPr lang="nl-NL" sz="11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hthoek 59"/>
            <p:cNvSpPr/>
            <p:nvPr/>
          </p:nvSpPr>
          <p:spPr>
            <a:xfrm>
              <a:off x="2420144" y="989112"/>
              <a:ext cx="288032" cy="28803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tx1"/>
                  </a:solidFill>
                </a:rPr>
                <a:t>9</a:t>
              </a:r>
              <a:endParaRPr lang="nl-NL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65" name="Tekstvak 64"/>
          <p:cNvSpPr txBox="1"/>
          <p:nvPr/>
        </p:nvSpPr>
        <p:spPr>
          <a:xfrm>
            <a:off x="803674" y="5301208"/>
            <a:ext cx="1029449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200" dirty="0" smtClean="0"/>
              <a:t>Input Image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6070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149080"/>
            <a:ext cx="4752528" cy="22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205935"/>
            <a:ext cx="2393538" cy="2178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3146648" y="87596"/>
            <a:ext cx="236314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Image Processing</a:t>
            </a:r>
          </a:p>
          <a:p>
            <a:pPr algn="ctr"/>
            <a:r>
              <a:rPr lang="nl-NL" sz="1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smoothing</a:t>
            </a:r>
            <a:endParaRPr lang="nl-NL" sz="1400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14</a:t>
            </a:fld>
            <a:endParaRPr lang="nl-NL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221" y="809574"/>
            <a:ext cx="3046621" cy="330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09574"/>
            <a:ext cx="3024336" cy="328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788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15</a:t>
            </a:fld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0" y="764704"/>
            <a:ext cx="88569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simple but powerful tool for identifying and labeling the various objects in a binary</a:t>
            </a:r>
          </a:p>
          <a:p>
            <a:r>
              <a:rPr lang="en-US" dirty="0"/>
              <a:t>image is a process called </a:t>
            </a:r>
            <a:r>
              <a:rPr lang="en-US" dirty="0">
                <a:solidFill>
                  <a:srgbClr val="FF0000"/>
                </a:solidFill>
              </a:rPr>
              <a:t>region labeling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blob coloring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or connected component identification</a:t>
            </a:r>
            <a:r>
              <a:rPr lang="en-US" dirty="0"/>
              <a:t>.</a:t>
            </a:r>
          </a:p>
          <a:p>
            <a:r>
              <a:rPr lang="en-US" dirty="0"/>
              <a:t>It is useful since once they are individually labeled, the objects can be separately</a:t>
            </a:r>
          </a:p>
          <a:p>
            <a:r>
              <a:rPr lang="en-US" dirty="0"/>
              <a:t>manipulated, displayed, or modified. For example, the term “blob coloring” refers</a:t>
            </a:r>
          </a:p>
          <a:p>
            <a:r>
              <a:rPr lang="en-US" dirty="0"/>
              <a:t>to the possibility of displaying each object with a different identifying color, once</a:t>
            </a:r>
          </a:p>
          <a:p>
            <a:r>
              <a:rPr lang="en-US" dirty="0"/>
              <a:t>labeled.</a:t>
            </a:r>
            <a:endParaRPr lang="nl-NL" dirty="0"/>
          </a:p>
        </p:txBody>
      </p:sp>
      <p:sp>
        <p:nvSpPr>
          <p:cNvPr id="5" name="Tekstvak 4"/>
          <p:cNvSpPr txBox="1"/>
          <p:nvPr/>
        </p:nvSpPr>
        <p:spPr>
          <a:xfrm>
            <a:off x="3146648" y="0"/>
            <a:ext cx="2363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Image Processing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797214"/>
            <a:ext cx="2492801" cy="3266633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415" y="2796029"/>
            <a:ext cx="2335170" cy="33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6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O.Figaroa         MINES-VIS 2015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16</a:t>
            </a:fld>
            <a:endParaRPr lang="nl-NL"/>
          </a:p>
        </p:txBody>
      </p:sp>
      <p:sp>
        <p:nvSpPr>
          <p:cNvPr id="5" name="Tekstvak 4"/>
          <p:cNvSpPr txBox="1"/>
          <p:nvPr/>
        </p:nvSpPr>
        <p:spPr>
          <a:xfrm>
            <a:off x="3146648" y="0"/>
            <a:ext cx="2363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Image Processing</a:t>
            </a:r>
          </a:p>
        </p:txBody>
      </p:sp>
      <p:sp>
        <p:nvSpPr>
          <p:cNvPr id="28" name="Rechthoek 27"/>
          <p:cNvSpPr/>
          <p:nvPr/>
        </p:nvSpPr>
        <p:spPr>
          <a:xfrm>
            <a:off x="98375" y="692696"/>
            <a:ext cx="84066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blob</a:t>
            </a:r>
            <a:r>
              <a:rPr lang="en-US" dirty="0"/>
              <a:t> is a region </a:t>
            </a:r>
            <a:r>
              <a:rPr lang="en-US" dirty="0" smtClean="0"/>
              <a:t>of </a:t>
            </a:r>
            <a:r>
              <a:rPr lang="en-US" dirty="0"/>
              <a:t>a digital image in which some properties are constant or vary within a prescribed range of values; all the points in a blob can be considered in some sense to be similar to each other</a:t>
            </a:r>
            <a:r>
              <a:rPr lang="en-US" dirty="0" smtClean="0"/>
              <a:t>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A region is a set of contiguous pixels of the same color ( value)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A pixel has the same labels as its </a:t>
            </a:r>
            <a:r>
              <a:rPr lang="en-US" dirty="0" smtClean="0">
                <a:solidFill>
                  <a:srgbClr val="FF0000"/>
                </a:solidFill>
              </a:rPr>
              <a:t>N S E W  </a:t>
            </a:r>
            <a:r>
              <a:rPr lang="en-US" dirty="0" err="1" smtClean="0"/>
              <a:t>neighbour</a:t>
            </a:r>
            <a:endParaRPr lang="nl-NL" dirty="0"/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7" y="2462349"/>
            <a:ext cx="3361617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e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278817"/>
              </p:ext>
            </p:extLst>
          </p:nvPr>
        </p:nvGraphicFramePr>
        <p:xfrm>
          <a:off x="4037638" y="4653136"/>
          <a:ext cx="1440159" cy="1440001"/>
        </p:xfrm>
        <a:graphic>
          <a:graphicData uri="http://schemas.openxmlformats.org/drawingml/2006/table">
            <a:tbl>
              <a:tblPr bandRow="1" bandCol="1">
                <a:tableStyleId>{5C22544A-7EE6-4342-B048-85BDC9FD1C3A}</a:tableStyleId>
              </a:tblPr>
              <a:tblGrid>
                <a:gridCol w="480053"/>
                <a:gridCol w="480053"/>
                <a:gridCol w="480053"/>
              </a:tblGrid>
              <a:tr h="449279">
                <a:tc>
                  <a:txBody>
                    <a:bodyPr/>
                    <a:lstStyle/>
                    <a:p>
                      <a:pPr algn="ctr"/>
                      <a:r>
                        <a:rPr lang="nl-NL" sz="1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nl-NL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200" b="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nl-NL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nl-NL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495361">
                <a:tc>
                  <a:txBody>
                    <a:bodyPr/>
                    <a:lstStyle/>
                    <a:p>
                      <a:pPr algn="ctr"/>
                      <a:r>
                        <a:rPr lang="nl-NL" sz="1200" b="0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endParaRPr lang="nl-NL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NL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2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nl-NL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95361">
                <a:tc>
                  <a:txBody>
                    <a:bodyPr/>
                    <a:lstStyle/>
                    <a:p>
                      <a:pPr algn="ctr"/>
                      <a:r>
                        <a:rPr lang="nl-NL" sz="1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nl-NL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20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nl-NL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nl-NL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650844"/>
              </p:ext>
            </p:extLst>
          </p:nvPr>
        </p:nvGraphicFramePr>
        <p:xfrm>
          <a:off x="6732240" y="4581128"/>
          <a:ext cx="1440159" cy="1440001"/>
        </p:xfrm>
        <a:graphic>
          <a:graphicData uri="http://schemas.openxmlformats.org/drawingml/2006/table">
            <a:tbl>
              <a:tblPr bandRow="1" bandCol="1">
                <a:tableStyleId>{5C22544A-7EE6-4342-B048-85BDC9FD1C3A}</a:tableStyleId>
              </a:tblPr>
              <a:tblGrid>
                <a:gridCol w="480053"/>
                <a:gridCol w="480053"/>
                <a:gridCol w="480053"/>
              </a:tblGrid>
              <a:tr h="449279">
                <a:tc>
                  <a:txBody>
                    <a:bodyPr/>
                    <a:lstStyle/>
                    <a:p>
                      <a:pPr algn="ctr"/>
                      <a:r>
                        <a:rPr lang="nl-NL" sz="1200" b="0" dirty="0" smtClean="0">
                          <a:solidFill>
                            <a:schemeClr val="tx1"/>
                          </a:solidFill>
                        </a:rPr>
                        <a:t>NW</a:t>
                      </a:r>
                      <a:endParaRPr lang="nl-NL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200" b="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nl-NL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200" b="0" dirty="0" smtClean="0">
                          <a:solidFill>
                            <a:schemeClr val="tx1"/>
                          </a:solidFill>
                        </a:rPr>
                        <a:t>NE</a:t>
                      </a:r>
                      <a:endParaRPr lang="nl-NL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495361">
                <a:tc>
                  <a:txBody>
                    <a:bodyPr/>
                    <a:lstStyle/>
                    <a:p>
                      <a:pPr algn="ctr"/>
                      <a:r>
                        <a:rPr lang="nl-NL" sz="1200" b="0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endParaRPr lang="nl-NL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NL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20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nl-NL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95361">
                <a:tc>
                  <a:txBody>
                    <a:bodyPr/>
                    <a:lstStyle/>
                    <a:p>
                      <a:pPr algn="ctr"/>
                      <a:r>
                        <a:rPr lang="nl-NL" sz="1200" b="0" dirty="0" smtClean="0">
                          <a:solidFill>
                            <a:schemeClr val="tx1"/>
                          </a:solidFill>
                        </a:rPr>
                        <a:t>SW</a:t>
                      </a:r>
                      <a:endParaRPr lang="nl-NL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20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nl-NL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200" b="0" dirty="0" smtClean="0">
                          <a:solidFill>
                            <a:schemeClr val="tx1"/>
                          </a:solidFill>
                        </a:rPr>
                        <a:t>SE</a:t>
                      </a:r>
                      <a:endParaRPr lang="nl-NL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462349"/>
            <a:ext cx="205740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492" y="2462349"/>
            <a:ext cx="197167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11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790" y="2708920"/>
            <a:ext cx="6408712" cy="181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790" y="836712"/>
            <a:ext cx="654367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790" y="4581128"/>
            <a:ext cx="64293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3146648" y="0"/>
            <a:ext cx="236314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Image Processing</a:t>
            </a:r>
          </a:p>
          <a:p>
            <a:pPr algn="ctr"/>
            <a:r>
              <a:rPr lang="nl-NL" sz="1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Region</a:t>
            </a:r>
            <a:r>
              <a:rPr lang="nl-NL" sz="1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nl-NL" sz="1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connectivity</a:t>
            </a:r>
            <a:endParaRPr lang="nl-NL" sz="1400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716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107504" y="764704"/>
            <a:ext cx="8424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many practical cases, the connectivity is simply defined variously for objects (foreground pixels) and </a:t>
            </a:r>
            <a:r>
              <a:rPr lang="en-US" dirty="0" smtClean="0"/>
              <a:t>background.</a:t>
            </a:r>
          </a:p>
          <a:p>
            <a:r>
              <a:rPr lang="en-US" dirty="0" smtClean="0"/>
              <a:t> </a:t>
            </a:r>
            <a:r>
              <a:rPr lang="en-US" dirty="0"/>
              <a:t>E</a:t>
            </a:r>
            <a:r>
              <a:rPr lang="en-US" dirty="0" smtClean="0"/>
              <a:t>.g</a:t>
            </a:r>
            <a:r>
              <a:rPr lang="en-US" dirty="0"/>
              <a:t>. 4-connectivity for objects and </a:t>
            </a:r>
            <a:r>
              <a:rPr lang="en-US" dirty="0" smtClean="0"/>
              <a:t>8-connectivity </a:t>
            </a:r>
            <a:r>
              <a:rPr lang="en-US" dirty="0"/>
              <a:t>for background or vice </a:t>
            </a:r>
            <a:r>
              <a:rPr lang="en-US" dirty="0" smtClean="0"/>
              <a:t>versa.</a:t>
            </a:r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2658262" y="260648"/>
            <a:ext cx="3021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>
                <a:solidFill>
                  <a:srgbClr val="FF0000"/>
                </a:solidFill>
              </a:rPr>
              <a:t>Connectivity, </a:t>
            </a:r>
            <a:r>
              <a:rPr lang="nl-NL" sz="2400" dirty="0" err="1" smtClean="0">
                <a:solidFill>
                  <a:srgbClr val="FF0000"/>
                </a:solidFill>
              </a:rPr>
              <a:t>regions</a:t>
            </a:r>
            <a:endParaRPr lang="nl-NL" sz="2400" dirty="0">
              <a:solidFill>
                <a:srgbClr val="FF0000"/>
              </a:solidFill>
            </a:endParaRPr>
          </a:p>
        </p:txBody>
      </p: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18</a:t>
            </a:fld>
            <a:endParaRPr lang="nl-NL"/>
          </a:p>
        </p:txBody>
      </p:sp>
      <p:sp>
        <p:nvSpPr>
          <p:cNvPr id="6" name="Tekstvak 5"/>
          <p:cNvSpPr txBox="1"/>
          <p:nvPr/>
        </p:nvSpPr>
        <p:spPr>
          <a:xfrm>
            <a:off x="107504" y="1976021"/>
            <a:ext cx="5399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Does </a:t>
            </a:r>
            <a:r>
              <a:rPr lang="nl-NL" dirty="0" err="1" smtClean="0"/>
              <a:t>it</a:t>
            </a:r>
            <a:r>
              <a:rPr lang="nl-NL" dirty="0" smtClean="0"/>
              <a:t> make </a:t>
            </a:r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en-US" dirty="0" smtClean="0"/>
              <a:t>difference</a:t>
            </a:r>
            <a:r>
              <a:rPr lang="nl-NL" dirty="0" smtClean="0"/>
              <a:t>:  4 or 8 </a:t>
            </a:r>
            <a:r>
              <a:rPr lang="en-US" dirty="0" smtClean="0"/>
              <a:t>connectivity</a:t>
            </a:r>
            <a:r>
              <a:rPr lang="nl-NL" dirty="0" smtClean="0"/>
              <a:t> ?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366784"/>
            <a:ext cx="2951424" cy="3195439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336" y="2376780"/>
            <a:ext cx="5976664" cy="32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4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19</a:t>
            </a:fld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53" y="494684"/>
            <a:ext cx="5437584" cy="3044493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3482672"/>
            <a:ext cx="4752528" cy="1233421"/>
          </a:xfrm>
          <a:prstGeom prst="rect">
            <a:avLst/>
          </a:prstGeom>
        </p:spPr>
      </p:pic>
      <p:sp>
        <p:nvSpPr>
          <p:cNvPr id="9" name="Rechthoek 8"/>
          <p:cNvSpPr/>
          <p:nvPr/>
        </p:nvSpPr>
        <p:spPr>
          <a:xfrm>
            <a:off x="1046153" y="0"/>
            <a:ext cx="2877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solidFill>
                  <a:srgbClr val="FF0000"/>
                </a:solidFill>
              </a:rPr>
              <a:t>Region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Labeling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Algorithm</a:t>
            </a:r>
            <a:endParaRPr lang="nl-NL" dirty="0">
              <a:solidFill>
                <a:srgbClr val="FF0000"/>
              </a:solidFill>
            </a:endParaRP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753" y="4941168"/>
            <a:ext cx="5437584" cy="965032"/>
          </a:xfrm>
          <a:prstGeom prst="rect">
            <a:avLst/>
          </a:prstGeom>
        </p:spPr>
      </p:pic>
      <p:sp>
        <p:nvSpPr>
          <p:cNvPr id="13" name="Rechthoek 12"/>
          <p:cNvSpPr/>
          <p:nvPr/>
        </p:nvSpPr>
        <p:spPr>
          <a:xfrm>
            <a:off x="1532697" y="5970754"/>
            <a:ext cx="446449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100" dirty="0">
                <a:hlinkClick r:id="rId5"/>
              </a:rPr>
              <a:t>http://</a:t>
            </a:r>
            <a:r>
              <a:rPr lang="nl-NL" sz="1100" dirty="0" smtClean="0">
                <a:hlinkClick r:id="rId5"/>
              </a:rPr>
              <a:t>www.labbookpages.co.uk/software/imgProc/blobDetection.html</a:t>
            </a:r>
            <a:endParaRPr lang="nl-NL" sz="1100" dirty="0"/>
          </a:p>
        </p:txBody>
      </p:sp>
    </p:spTree>
    <p:extLst>
      <p:ext uri="{BB962C8B-B14F-4D97-AF65-F5344CB8AC3E}">
        <p14:creationId xmlns:p14="http://schemas.microsoft.com/office/powerpoint/2010/main" val="308034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2</a:t>
            </a:fld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43608" y="1772815"/>
            <a:ext cx="547260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Topics Image Processing: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Filtering (smoothing, blurring, features)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1600" dirty="0" smtClean="0">
                <a:hlinkClick r:id="rId2"/>
              </a:rPr>
              <a:t>More about Image filtering </a:t>
            </a:r>
            <a:r>
              <a:rPr lang="en-US" sz="1600" dirty="0" err="1" smtClean="0">
                <a:hlinkClick r:id="rId2"/>
              </a:rPr>
              <a:t>inOpenCV</a:t>
            </a:r>
            <a:r>
              <a:rPr lang="en-US" sz="1600" dirty="0" smtClean="0">
                <a:hlinkClick r:id="rId2"/>
              </a:rPr>
              <a:t>.</a:t>
            </a:r>
            <a:endParaRPr lang="en-US" sz="16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C</a:t>
            </a:r>
            <a:r>
              <a:rPr lang="en-US" sz="2000" dirty="0" smtClean="0"/>
              <a:t>onnectivity regions, boundaries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l-NL" sz="2000" dirty="0"/>
              <a:t>Image </a:t>
            </a:r>
            <a:r>
              <a:rPr lang="nl-NL" sz="2000" dirty="0" err="1" smtClean="0"/>
              <a:t>morphology</a:t>
            </a:r>
            <a:r>
              <a:rPr lang="nl-NL" sz="2000" dirty="0" smtClean="0"/>
              <a:t> </a:t>
            </a:r>
            <a:endParaRPr lang="en-US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nl-NL" sz="1400" dirty="0" err="1" smtClean="0">
                <a:solidFill>
                  <a:schemeClr val="bg1">
                    <a:lumMod val="75000"/>
                  </a:schemeClr>
                </a:solidFill>
              </a:rPr>
              <a:t>Arithmetic</a:t>
            </a:r>
            <a:r>
              <a:rPr lang="nl-NL" sz="1400" dirty="0" smtClean="0">
                <a:solidFill>
                  <a:schemeClr val="bg1">
                    <a:lumMod val="75000"/>
                  </a:schemeClr>
                </a:solidFill>
              </a:rPr>
              <a:t>, set </a:t>
            </a:r>
            <a:r>
              <a:rPr lang="nl-NL" sz="1400" dirty="0" err="1" smtClean="0">
                <a:solidFill>
                  <a:schemeClr val="bg1">
                    <a:lumMod val="75000"/>
                  </a:schemeClr>
                </a:solidFill>
              </a:rPr>
              <a:t>and</a:t>
            </a:r>
            <a:r>
              <a:rPr lang="nl-NL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sz="1400" dirty="0" err="1" smtClean="0">
                <a:solidFill>
                  <a:schemeClr val="bg1">
                    <a:lumMod val="75000"/>
                  </a:schemeClr>
                </a:solidFill>
              </a:rPr>
              <a:t>logical</a:t>
            </a:r>
            <a:r>
              <a:rPr lang="nl-NL" sz="1400" dirty="0" smtClean="0">
                <a:solidFill>
                  <a:schemeClr val="bg1">
                    <a:lumMod val="75000"/>
                  </a:schemeClr>
                </a:solidFill>
              </a:rPr>
              <a:t> operations, </a:t>
            </a:r>
            <a:r>
              <a:rPr lang="nl-NL" sz="1400" dirty="0" err="1" smtClean="0">
                <a:solidFill>
                  <a:schemeClr val="bg1">
                    <a:lumMod val="75000"/>
                  </a:schemeClr>
                </a:solidFill>
              </a:rPr>
              <a:t>additional</a:t>
            </a:r>
            <a:r>
              <a:rPr lang="nl-NL" sz="1400" dirty="0" smtClean="0">
                <a:solidFill>
                  <a:schemeClr val="bg1">
                    <a:lumMod val="75000"/>
                  </a:schemeClr>
                </a:solidFill>
              </a:rPr>
              <a:t> information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sz="2000" dirty="0" smtClean="0"/>
          </a:p>
        </p:txBody>
      </p:sp>
      <p:sp>
        <p:nvSpPr>
          <p:cNvPr id="7" name="Tekstvak 6"/>
          <p:cNvSpPr txBox="1"/>
          <p:nvPr/>
        </p:nvSpPr>
        <p:spPr>
          <a:xfrm>
            <a:off x="2771800" y="116632"/>
            <a:ext cx="3394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TOPICS in brief week 2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258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20</a:t>
            </a:fld>
            <a:endParaRPr lang="nl-NL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467544" y="116632"/>
            <a:ext cx="8229600" cy="7200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smtClean="0">
                <a:solidFill>
                  <a:srgbClr val="FF0000"/>
                </a:solidFill>
              </a:rPr>
              <a:t>Image morphology</a:t>
            </a:r>
            <a:endParaRPr lang="nl-NL" sz="2400" dirty="0">
              <a:solidFill>
                <a:srgbClr val="FF0000"/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3124200" y="3271626"/>
            <a:ext cx="223330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 smtClean="0">
                <a:solidFill>
                  <a:srgbClr val="FF0000"/>
                </a:solidFill>
              </a:rPr>
              <a:t>Operations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2800" dirty="0" err="1" smtClean="0"/>
              <a:t>Dilation</a:t>
            </a:r>
            <a:endParaRPr lang="nl-NL" sz="2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2800" dirty="0" err="1" smtClean="0"/>
              <a:t>Erosion</a:t>
            </a:r>
            <a:endParaRPr lang="nl-NL" sz="2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2800" dirty="0" smtClean="0"/>
              <a:t>Open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2800" dirty="0" smtClean="0"/>
              <a:t>Close</a:t>
            </a:r>
            <a:endParaRPr lang="nl-NL" sz="2800" dirty="0"/>
          </a:p>
        </p:txBody>
      </p:sp>
      <p:sp>
        <p:nvSpPr>
          <p:cNvPr id="8" name="Rechthoek 7"/>
          <p:cNvSpPr/>
          <p:nvPr/>
        </p:nvSpPr>
        <p:spPr>
          <a:xfrm>
            <a:off x="971600" y="685720"/>
            <a:ext cx="79208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from the Greek word </a:t>
            </a:r>
            <a:r>
              <a:rPr 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morphē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, meaning shape or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form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foundation of morphological processing is in the mathematically rigorous field of set theory; however, this level of sophistication is seldom </a:t>
            </a:r>
            <a:r>
              <a:rPr lang="en-US" dirty="0" smtClean="0"/>
              <a:t>needed. </a:t>
            </a:r>
          </a:p>
          <a:p>
            <a:endParaRPr lang="en-US" dirty="0"/>
          </a:p>
          <a:p>
            <a:r>
              <a:rPr lang="en-US" dirty="0"/>
              <a:t>Most morphological algorithms are simple logic operations and very </a:t>
            </a:r>
            <a:r>
              <a:rPr lang="en-US" i="1" dirty="0"/>
              <a:t>ad hoc</a:t>
            </a:r>
            <a:r>
              <a:rPr lang="en-US" i="1" dirty="0" smtClean="0"/>
              <a:t>. </a:t>
            </a:r>
            <a:r>
              <a:rPr lang="en-US" dirty="0" smtClean="0"/>
              <a:t>In</a:t>
            </a:r>
            <a:r>
              <a:rPr lang="en-US" i="1" dirty="0" smtClean="0"/>
              <a:t> </a:t>
            </a:r>
            <a:r>
              <a:rPr lang="en-US" dirty="0"/>
              <a:t>other words, each application requires a custom solution developed by trial-and-error. This is usually more of an art than a </a:t>
            </a:r>
            <a:r>
              <a:rPr lang="en-US" dirty="0" smtClean="0"/>
              <a:t>science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79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0080"/>
          </a:xfrm>
        </p:spPr>
        <p:txBody>
          <a:bodyPr>
            <a:normAutofit/>
          </a:bodyPr>
          <a:lstStyle/>
          <a:p>
            <a:r>
              <a:rPr lang="nl-NL" sz="2400" dirty="0" smtClean="0">
                <a:solidFill>
                  <a:srgbClr val="FF0000"/>
                </a:solidFill>
              </a:rPr>
              <a:t>Image </a:t>
            </a:r>
            <a:r>
              <a:rPr lang="nl-NL" sz="2400" dirty="0" err="1" smtClean="0">
                <a:solidFill>
                  <a:srgbClr val="FF0000"/>
                </a:solidFill>
              </a:rPr>
              <a:t>morphology</a:t>
            </a:r>
            <a:endParaRPr lang="nl-NL" sz="2400" dirty="0">
              <a:solidFill>
                <a:srgbClr val="FF0000"/>
              </a:solidFill>
            </a:endParaRPr>
          </a:p>
        </p:txBody>
      </p:sp>
      <p:sp>
        <p:nvSpPr>
          <p:cNvPr id="3" name="Rechthoek 2"/>
          <p:cNvSpPr/>
          <p:nvPr/>
        </p:nvSpPr>
        <p:spPr>
          <a:xfrm>
            <a:off x="15280" y="840333"/>
            <a:ext cx="9115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Dilation:</a:t>
            </a:r>
            <a:r>
              <a:rPr lang="en-US" b="1" dirty="0"/>
              <a:t> </a:t>
            </a:r>
            <a:r>
              <a:rPr lang="en-US" dirty="0"/>
              <a:t>adding pixels to the boundaries of original objects. The value of the output pixel is the maximum value of all the pixels in the input pixel’s neighborhood. In a binary image, if any of the pixels is set to the value 1, the output pixel is set to 1.</a:t>
            </a:r>
            <a:endParaRPr lang="nl-NL" dirty="0"/>
          </a:p>
        </p:txBody>
      </p:sp>
      <p:grpSp>
        <p:nvGrpSpPr>
          <p:cNvPr id="5" name="Groep 4"/>
          <p:cNvGrpSpPr/>
          <p:nvPr/>
        </p:nvGrpSpPr>
        <p:grpSpPr>
          <a:xfrm>
            <a:off x="467544" y="2060848"/>
            <a:ext cx="7731943" cy="3048001"/>
            <a:chOff x="179512" y="1616026"/>
            <a:chExt cx="7731943" cy="3048001"/>
          </a:xfrm>
        </p:grpSpPr>
        <p:pic>
          <p:nvPicPr>
            <p:cNvPr id="1030" name="Picture 6" descr="The first step of slidi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1763663"/>
              <a:ext cx="2619375" cy="2752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The structuring element and the source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616026"/>
              <a:ext cx="4572000" cy="304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kstvak 5"/>
          <p:cNvSpPr txBox="1"/>
          <p:nvPr/>
        </p:nvSpPr>
        <p:spPr>
          <a:xfrm>
            <a:off x="717527" y="5167789"/>
            <a:ext cx="4322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i="1" dirty="0" err="1" smtClean="0">
                <a:solidFill>
                  <a:srgbClr val="C00000"/>
                </a:solidFill>
              </a:rPr>
              <a:t>Note</a:t>
            </a:r>
            <a:r>
              <a:rPr lang="nl-NL" sz="1400" i="1" dirty="0" smtClean="0">
                <a:solidFill>
                  <a:srgbClr val="C00000"/>
                </a:solidFill>
              </a:rPr>
              <a:t>: </a:t>
            </a:r>
            <a:r>
              <a:rPr lang="nl-NL" sz="1400" i="1" dirty="0" err="1" smtClean="0">
                <a:solidFill>
                  <a:srgbClr val="C00000"/>
                </a:solidFill>
              </a:rPr>
              <a:t>Kernel</a:t>
            </a:r>
            <a:r>
              <a:rPr lang="nl-NL" sz="1400" i="1" dirty="0" smtClean="0">
                <a:solidFill>
                  <a:srgbClr val="C00000"/>
                </a:solidFill>
              </a:rPr>
              <a:t> is cross </a:t>
            </a:r>
            <a:r>
              <a:rPr lang="nl-NL" sz="1400" i="1" dirty="0" err="1" smtClean="0">
                <a:solidFill>
                  <a:srgbClr val="C00000"/>
                </a:solidFill>
              </a:rPr>
              <a:t>shaped</a:t>
            </a:r>
            <a:r>
              <a:rPr lang="nl-NL" sz="1400" i="1" dirty="0" smtClean="0">
                <a:solidFill>
                  <a:srgbClr val="C00000"/>
                </a:solidFill>
              </a:rPr>
              <a:t>   CV_SHAPE_CROSS</a:t>
            </a:r>
          </a:p>
          <a:p>
            <a:r>
              <a:rPr lang="nl-NL" sz="1400" i="1" dirty="0" smtClean="0">
                <a:solidFill>
                  <a:srgbClr val="C00000"/>
                </a:solidFill>
              </a:rPr>
              <a:t>Making </a:t>
            </a:r>
            <a:r>
              <a:rPr lang="nl-NL" sz="1400" i="1" dirty="0" err="1" smtClean="0">
                <a:solidFill>
                  <a:srgbClr val="C00000"/>
                </a:solidFill>
              </a:rPr>
              <a:t>Your</a:t>
            </a:r>
            <a:r>
              <a:rPr lang="nl-NL" sz="1400" i="1" dirty="0" smtClean="0">
                <a:solidFill>
                  <a:srgbClr val="C00000"/>
                </a:solidFill>
              </a:rPr>
              <a:t>  </a:t>
            </a:r>
            <a:r>
              <a:rPr lang="nl-NL" sz="1400" i="1" dirty="0" err="1" smtClean="0">
                <a:solidFill>
                  <a:srgbClr val="C00000"/>
                </a:solidFill>
              </a:rPr>
              <a:t>Own</a:t>
            </a:r>
            <a:r>
              <a:rPr lang="nl-NL" sz="1400" i="1" dirty="0" smtClean="0">
                <a:solidFill>
                  <a:srgbClr val="C00000"/>
                </a:solidFill>
              </a:rPr>
              <a:t> </a:t>
            </a:r>
            <a:r>
              <a:rPr lang="nl-NL" sz="1400" i="1" dirty="0" err="1" smtClean="0">
                <a:solidFill>
                  <a:srgbClr val="C00000"/>
                </a:solidFill>
              </a:rPr>
              <a:t>Kernel</a:t>
            </a:r>
            <a:r>
              <a:rPr lang="nl-NL" sz="1400" i="1" dirty="0" smtClean="0">
                <a:solidFill>
                  <a:srgbClr val="C00000"/>
                </a:solidFill>
              </a:rPr>
              <a:t> is </a:t>
            </a:r>
            <a:r>
              <a:rPr lang="nl-NL" sz="1400" i="1" dirty="0" err="1" smtClean="0">
                <a:solidFill>
                  <a:srgbClr val="C00000"/>
                </a:solidFill>
              </a:rPr>
              <a:t>possible</a:t>
            </a:r>
            <a:r>
              <a:rPr lang="nl-NL" sz="1400" i="1" dirty="0" smtClean="0">
                <a:solidFill>
                  <a:srgbClr val="C00000"/>
                </a:solidFill>
              </a:rPr>
              <a:t>!</a:t>
            </a:r>
            <a:endParaRPr lang="nl-NL" sz="1400" i="1" dirty="0">
              <a:solidFill>
                <a:srgbClr val="C00000"/>
              </a:solidFill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4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ep 2"/>
          <p:cNvGrpSpPr/>
          <p:nvPr/>
        </p:nvGrpSpPr>
        <p:grpSpPr>
          <a:xfrm>
            <a:off x="611560" y="1124744"/>
            <a:ext cx="7128792" cy="4248472"/>
            <a:chOff x="20637" y="404664"/>
            <a:chExt cx="8754914" cy="5844877"/>
          </a:xfrm>
        </p:grpSpPr>
        <p:pic>
          <p:nvPicPr>
            <p:cNvPr id="3074" name="Picture 2" descr="The second ste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8" y="404664"/>
              <a:ext cx="2619375" cy="2752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Nothing happens here eith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848" y="404664"/>
              <a:ext cx="2619375" cy="2752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Finally, a change in the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176" y="404664"/>
              <a:ext cx="2619375" cy="2752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After the first chan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7" y="3573016"/>
              <a:ext cx="2619375" cy="267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The second chang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847" y="3573015"/>
              <a:ext cx="2619375" cy="267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The final result of dilation with the cross shaped structuring element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5778" y="3555056"/>
              <a:ext cx="2619375" cy="267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hthoek 3"/>
          <p:cNvSpPr/>
          <p:nvPr/>
        </p:nvSpPr>
        <p:spPr>
          <a:xfrm>
            <a:off x="323528" y="395372"/>
            <a:ext cx="2236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Dilation sequence:</a:t>
            </a:r>
            <a:endParaRPr lang="nl-NL" dirty="0"/>
          </a:p>
        </p:txBody>
      </p: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704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http://matlab.izmiran.ru/help/toolbox/images/morph6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89040"/>
            <a:ext cx="5743575" cy="2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matlab.izmiran.ru/help/toolbox/images/morph21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84" y="1139463"/>
            <a:ext cx="57435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 3"/>
          <p:cNvSpPr/>
          <p:nvPr/>
        </p:nvSpPr>
        <p:spPr>
          <a:xfrm>
            <a:off x="395536" y="3192422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Morphological Dilation of a </a:t>
            </a:r>
            <a:r>
              <a:rPr lang="en-US" b="1" dirty="0">
                <a:solidFill>
                  <a:srgbClr val="C00000"/>
                </a:solidFill>
              </a:rPr>
              <a:t>Grayscale</a:t>
            </a:r>
            <a:r>
              <a:rPr lang="en-US" b="1" dirty="0"/>
              <a:t> </a:t>
            </a:r>
            <a:r>
              <a:rPr lang="en-US" b="1" dirty="0" smtClean="0"/>
              <a:t>Image, </a:t>
            </a: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S</a:t>
            </a:r>
            <a:r>
              <a:rPr lang="en-US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ee also SharePoint for more information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nl-NL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611560" y="476672"/>
            <a:ext cx="6165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Morphological Dilation of a </a:t>
            </a:r>
            <a:r>
              <a:rPr lang="en-US" b="1" dirty="0">
                <a:solidFill>
                  <a:srgbClr val="C00000"/>
                </a:solidFill>
              </a:rPr>
              <a:t>Binary</a:t>
            </a:r>
            <a:r>
              <a:rPr lang="en-US" b="1" dirty="0"/>
              <a:t> Image </a:t>
            </a:r>
            <a:endParaRPr lang="nl-NL" dirty="0"/>
          </a:p>
        </p:txBody>
      </p: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036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107504" y="1268760"/>
            <a:ext cx="8784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Erosion:</a:t>
            </a:r>
            <a:r>
              <a:rPr lang="en-US" b="1" dirty="0"/>
              <a:t> </a:t>
            </a:r>
            <a:r>
              <a:rPr lang="en-US" dirty="0"/>
              <a:t>removing pixels on object boundaries. The value of the output pixel is the minimum value of all the pixels in the input pixel’s neighborhood. In a binary image, if any of the pixels is set to 0, the output pixel is set to 0.</a:t>
            </a:r>
            <a:endParaRPr lang="nl-NL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67544" y="86403"/>
            <a:ext cx="8229600" cy="720080"/>
          </a:xfrm>
        </p:spPr>
        <p:txBody>
          <a:bodyPr>
            <a:normAutofit/>
          </a:bodyPr>
          <a:lstStyle/>
          <a:p>
            <a:r>
              <a:rPr lang="nl-NL" sz="3200" dirty="0" smtClean="0">
                <a:solidFill>
                  <a:srgbClr val="FF0000"/>
                </a:solidFill>
              </a:rPr>
              <a:t>Image </a:t>
            </a:r>
            <a:r>
              <a:rPr lang="nl-NL" sz="3200" dirty="0" err="1" smtClean="0">
                <a:solidFill>
                  <a:srgbClr val="FF0000"/>
                </a:solidFill>
              </a:rPr>
              <a:t>morphology</a:t>
            </a:r>
            <a:endParaRPr lang="nl-NL" sz="3200" dirty="0">
              <a:solidFill>
                <a:srgbClr val="FF0000"/>
              </a:solidFill>
            </a:endParaRPr>
          </a:p>
        </p:txBody>
      </p:sp>
      <p:grpSp>
        <p:nvGrpSpPr>
          <p:cNvPr id="5" name="Groep 4"/>
          <p:cNvGrpSpPr/>
          <p:nvPr/>
        </p:nvGrpSpPr>
        <p:grpSpPr>
          <a:xfrm>
            <a:off x="755576" y="2658635"/>
            <a:ext cx="7011863" cy="1884438"/>
            <a:chOff x="107504" y="2276871"/>
            <a:chExt cx="8524031" cy="2676526"/>
          </a:xfrm>
        </p:grpSpPr>
        <p:pic>
          <p:nvPicPr>
            <p:cNvPr id="4098" name="Picture 2" descr="Starting the erosi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2276872"/>
              <a:ext cx="2619375" cy="267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Turning some pixels black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824" y="2276872"/>
              <a:ext cx="2619375" cy="267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Some more white remov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2276871"/>
              <a:ext cx="2619375" cy="267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453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ep 4"/>
          <p:cNvGrpSpPr/>
          <p:nvPr/>
        </p:nvGrpSpPr>
        <p:grpSpPr>
          <a:xfrm>
            <a:off x="1403648" y="1556792"/>
            <a:ext cx="6344890" cy="3828655"/>
            <a:chOff x="315342" y="323501"/>
            <a:chExt cx="8532217" cy="5556847"/>
          </a:xfrm>
        </p:grpSpPr>
        <p:pic>
          <p:nvPicPr>
            <p:cNvPr id="5122" name="Picture 2" descr="Sweeping some more white as the structuring element does more erosi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42" y="323502"/>
              <a:ext cx="2619375" cy="267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Clearing up the top r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824" y="323501"/>
              <a:ext cx="2619375" cy="267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Reaching the next row to erod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323502"/>
              <a:ext cx="2619375" cy="267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Finally, morphological erosion generates a pixe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42" y="3203823"/>
              <a:ext cx="2619375" cy="267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 descr="Creating another pixel through erosi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824" y="3203823"/>
              <a:ext cx="2619375" cy="267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2" name="Picture 12" descr="The final result of erosion with a cross shaped structuring element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3" y="3203823"/>
              <a:ext cx="2619375" cy="2676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hthoek 3"/>
          <p:cNvSpPr/>
          <p:nvPr/>
        </p:nvSpPr>
        <p:spPr>
          <a:xfrm>
            <a:off x="395536" y="527296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Erosion Sequence:</a:t>
            </a:r>
            <a:endParaRPr lang="nl-NL" dirty="0"/>
          </a:p>
        </p:txBody>
      </p: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613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ilation and erosion are not inverse functions of each oth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064" y="1844824"/>
            <a:ext cx="5459263" cy="297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 3"/>
          <p:cNvSpPr/>
          <p:nvPr/>
        </p:nvSpPr>
        <p:spPr>
          <a:xfrm>
            <a:off x="2339752" y="1124744"/>
            <a:ext cx="4326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Erosion is NOT the inverse of Dilation</a:t>
            </a:r>
            <a:endParaRPr lang="nl-NL" dirty="0">
              <a:solidFill>
                <a:srgbClr val="C00000"/>
              </a:solidFill>
            </a:endParaRPr>
          </a:p>
        </p:txBody>
      </p: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773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467544" y="1772816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Open:</a:t>
            </a:r>
            <a:r>
              <a:rPr lang="en-US" b="1" dirty="0"/>
              <a:t> </a:t>
            </a:r>
            <a:r>
              <a:rPr lang="en-US" i="1" dirty="0">
                <a:solidFill>
                  <a:srgbClr val="C00000"/>
                </a:solidFill>
              </a:rPr>
              <a:t>erosion</a:t>
            </a:r>
            <a:r>
              <a:rPr lang="en-US" dirty="0"/>
              <a:t> followed by </a:t>
            </a:r>
            <a:r>
              <a:rPr lang="en-US" i="1" dirty="0">
                <a:solidFill>
                  <a:srgbClr val="C00000"/>
                </a:solidFill>
              </a:rPr>
              <a:t>dilation</a:t>
            </a:r>
            <a:r>
              <a:rPr lang="en-US" dirty="0"/>
              <a:t>. It can remove tiny white lines or spots with black regions</a:t>
            </a:r>
            <a:endParaRPr lang="nl-NL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67544" y="95201"/>
            <a:ext cx="8229600" cy="720080"/>
          </a:xfrm>
        </p:spPr>
        <p:txBody>
          <a:bodyPr>
            <a:normAutofit/>
          </a:bodyPr>
          <a:lstStyle/>
          <a:p>
            <a:r>
              <a:rPr lang="nl-NL" sz="3200" dirty="0" smtClean="0">
                <a:solidFill>
                  <a:srgbClr val="FF0000"/>
                </a:solidFill>
              </a:rPr>
              <a:t>Image </a:t>
            </a:r>
            <a:r>
              <a:rPr lang="nl-NL" sz="3200" dirty="0" err="1" smtClean="0">
                <a:solidFill>
                  <a:srgbClr val="FF0000"/>
                </a:solidFill>
              </a:rPr>
              <a:t>morphology</a:t>
            </a:r>
            <a:endParaRPr lang="nl-NL" sz="3200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73016"/>
            <a:ext cx="556260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hthoek 4"/>
          <p:cNvSpPr/>
          <p:nvPr/>
        </p:nvSpPr>
        <p:spPr>
          <a:xfrm>
            <a:off x="485478" y="2701205"/>
            <a:ext cx="8110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Close:</a:t>
            </a:r>
            <a:r>
              <a:rPr lang="en-US" b="1" dirty="0"/>
              <a:t> </a:t>
            </a:r>
            <a:r>
              <a:rPr lang="en-US" i="1" dirty="0">
                <a:solidFill>
                  <a:srgbClr val="C00000"/>
                </a:solidFill>
              </a:rPr>
              <a:t>dilation</a:t>
            </a:r>
            <a:r>
              <a:rPr lang="en-US" dirty="0"/>
              <a:t> followed by </a:t>
            </a:r>
            <a:r>
              <a:rPr lang="en-US" i="1" dirty="0">
                <a:solidFill>
                  <a:srgbClr val="C00000"/>
                </a:solidFill>
              </a:rPr>
              <a:t>erosion</a:t>
            </a:r>
            <a:r>
              <a:rPr lang="en-US" dirty="0"/>
              <a:t>. It can remove tiny black lines or spots with white regions</a:t>
            </a:r>
            <a:endParaRPr lang="nl-NL" dirty="0"/>
          </a:p>
        </p:txBody>
      </p: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609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28</a:t>
            </a:fld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581150"/>
            <a:ext cx="7181850" cy="3695700"/>
          </a:xfrm>
          <a:prstGeom prst="rect">
            <a:avLst/>
          </a:prstGeom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474638" y="188640"/>
            <a:ext cx="8229600" cy="72008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800" dirty="0" smtClean="0">
                <a:solidFill>
                  <a:srgbClr val="FF0000"/>
                </a:solidFill>
              </a:rPr>
              <a:t>Image </a:t>
            </a:r>
            <a:r>
              <a:rPr lang="nl-NL" sz="2800" dirty="0" err="1" smtClean="0">
                <a:solidFill>
                  <a:srgbClr val="FF0000"/>
                </a:solidFill>
              </a:rPr>
              <a:t>morphology</a:t>
            </a:r>
            <a:endParaRPr lang="nl-NL" sz="2800" dirty="0" smtClean="0">
              <a:solidFill>
                <a:srgbClr val="FF0000"/>
              </a:solidFill>
            </a:endParaRPr>
          </a:p>
          <a:p>
            <a:r>
              <a:rPr lang="nl-NL" sz="2800" dirty="0" err="1">
                <a:solidFill>
                  <a:srgbClr val="FF0000"/>
                </a:solidFill>
              </a:rPr>
              <a:t>e</a:t>
            </a:r>
            <a:r>
              <a:rPr lang="nl-NL" sz="2800" dirty="0" err="1" smtClean="0">
                <a:solidFill>
                  <a:srgbClr val="FF0000"/>
                </a:solidFill>
              </a:rPr>
              <a:t>xamples</a:t>
            </a:r>
            <a:endParaRPr lang="nl-NL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142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29</a:t>
            </a:fld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308438"/>
            <a:ext cx="6828415" cy="5037931"/>
          </a:xfrm>
          <a:prstGeom prst="rect">
            <a:avLst/>
          </a:prstGeom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467544" y="116632"/>
            <a:ext cx="8229600" cy="72008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800" dirty="0" smtClean="0">
                <a:solidFill>
                  <a:srgbClr val="FF0000"/>
                </a:solidFill>
              </a:rPr>
              <a:t>Image </a:t>
            </a:r>
            <a:r>
              <a:rPr lang="nl-NL" sz="2800" dirty="0" err="1" smtClean="0">
                <a:solidFill>
                  <a:srgbClr val="FF0000"/>
                </a:solidFill>
              </a:rPr>
              <a:t>morphology</a:t>
            </a:r>
            <a:endParaRPr lang="nl-NL" sz="2800" dirty="0" smtClean="0">
              <a:solidFill>
                <a:srgbClr val="FF0000"/>
              </a:solidFill>
            </a:endParaRPr>
          </a:p>
          <a:p>
            <a:r>
              <a:rPr lang="nl-NL" sz="2800" dirty="0" err="1">
                <a:solidFill>
                  <a:srgbClr val="FF0000"/>
                </a:solidFill>
              </a:rPr>
              <a:t>e</a:t>
            </a:r>
            <a:r>
              <a:rPr lang="nl-NL" sz="2800" dirty="0" err="1" smtClean="0">
                <a:solidFill>
                  <a:srgbClr val="FF0000"/>
                </a:solidFill>
              </a:rPr>
              <a:t>xamples</a:t>
            </a:r>
            <a:endParaRPr lang="nl-NL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60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3</a:t>
            </a:fld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50" y="1796916"/>
            <a:ext cx="89306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Filtering is a technique for modifying or enhancing an image. For example, you can filter an image to emphasize certain features or remove other features</a:t>
            </a:r>
            <a:r>
              <a:rPr lang="en-US" sz="2000" dirty="0" smtClean="0"/>
              <a:t>.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3146648" y="116632"/>
            <a:ext cx="236314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Image Processing</a:t>
            </a:r>
          </a:p>
          <a:p>
            <a:pPr algn="ctr"/>
            <a:r>
              <a:rPr lang="nl-NL" sz="1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Smoothing</a:t>
            </a:r>
            <a:r>
              <a:rPr lang="nl-NL" sz="1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filtering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1477029" y="3059667"/>
            <a:ext cx="597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reduce</a:t>
            </a:r>
            <a:r>
              <a:rPr lang="nl-NL" dirty="0" smtClean="0"/>
              <a:t> </a:t>
            </a:r>
            <a:r>
              <a:rPr lang="nl-NL" dirty="0" err="1" smtClean="0"/>
              <a:t>noise</a:t>
            </a:r>
            <a:r>
              <a:rPr lang="nl-NL" dirty="0" smtClean="0"/>
              <a:t> or camera </a:t>
            </a:r>
            <a:r>
              <a:rPr lang="nl-NL" dirty="0" err="1" smtClean="0"/>
              <a:t>artifacts</a:t>
            </a:r>
            <a:r>
              <a:rPr lang="nl-NL" dirty="0" smtClean="0"/>
              <a:t>.</a:t>
            </a:r>
            <a:r>
              <a:rPr lang="nl-NL" dirty="0"/>
              <a:t> </a:t>
            </a:r>
            <a:endParaRPr lang="nl-NL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/>
              <a:t>reduce</a:t>
            </a:r>
            <a:r>
              <a:rPr lang="nl-NL" dirty="0"/>
              <a:t> </a:t>
            </a:r>
            <a:r>
              <a:rPr lang="nl-NL" dirty="0" err="1" smtClean="0"/>
              <a:t>resolutions</a:t>
            </a:r>
            <a:r>
              <a:rPr lang="nl-NL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detect</a:t>
            </a:r>
            <a:r>
              <a:rPr lang="nl-NL" dirty="0" smtClean="0"/>
              <a:t> </a:t>
            </a:r>
            <a:r>
              <a:rPr lang="nl-NL" dirty="0" err="1" smtClean="0"/>
              <a:t>edges</a:t>
            </a:r>
            <a:r>
              <a:rPr lang="nl-NL" dirty="0" smtClean="0"/>
              <a:t>, corners etc.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9007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30</a:t>
            </a:fld>
            <a:endParaRPr lang="nl-NL"/>
          </a:p>
        </p:txBody>
      </p:sp>
      <p:sp>
        <p:nvSpPr>
          <p:cNvPr id="4" name="Tekstvak 3"/>
          <p:cNvSpPr txBox="1"/>
          <p:nvPr/>
        </p:nvSpPr>
        <p:spPr>
          <a:xfrm>
            <a:off x="2499302" y="2492896"/>
            <a:ext cx="39753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 smtClean="0"/>
              <a:t>End of week 2.</a:t>
            </a:r>
          </a:p>
          <a:p>
            <a:pPr algn="ctr"/>
            <a:r>
              <a:rPr lang="nl-NL" dirty="0" err="1" smtClean="0"/>
              <a:t>Questions</a:t>
            </a:r>
            <a:r>
              <a:rPr lang="nl-NL" dirty="0" smtClean="0"/>
              <a:t> </a:t>
            </a:r>
            <a:r>
              <a:rPr lang="nl-NL" dirty="0" smtClean="0"/>
              <a:t>?</a:t>
            </a:r>
          </a:p>
          <a:p>
            <a:pPr algn="ctr"/>
            <a:endParaRPr lang="nl-NL" dirty="0" smtClean="0"/>
          </a:p>
          <a:p>
            <a:pPr algn="ctr"/>
            <a:r>
              <a:rPr lang="nl-NL" sz="1200" dirty="0" err="1" smtClean="0"/>
              <a:t>Assignments</a:t>
            </a:r>
            <a:r>
              <a:rPr lang="nl-NL" sz="1200" dirty="0"/>
              <a:t>: </a:t>
            </a:r>
            <a:r>
              <a:rPr lang="nl-NL" sz="1200" dirty="0">
                <a:solidFill>
                  <a:srgbClr val="0000CC"/>
                </a:solidFill>
              </a:rPr>
              <a:t>MINES-VIS2015 week 2 </a:t>
            </a:r>
            <a:r>
              <a:rPr lang="nl-NL" sz="1200" dirty="0" smtClean="0">
                <a:solidFill>
                  <a:srgbClr val="0000CC"/>
                </a:solidFill>
              </a:rPr>
              <a:t>Assignments.pdf</a:t>
            </a:r>
            <a:endParaRPr lang="nl-NL" sz="1200" dirty="0">
              <a:solidFill>
                <a:srgbClr val="0000CC"/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683568" y="4342452"/>
            <a:ext cx="8084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hlinkClick r:id="rId2"/>
              </a:rPr>
              <a:t>See </a:t>
            </a:r>
            <a:r>
              <a:rPr lang="nl-NL" dirty="0" err="1" smtClean="0">
                <a:hlinkClick r:id="rId2"/>
              </a:rPr>
              <a:t>this</a:t>
            </a:r>
            <a:r>
              <a:rPr lang="nl-NL" dirty="0" smtClean="0">
                <a:hlinkClick r:id="rId2"/>
              </a:rPr>
              <a:t> link </a:t>
            </a:r>
            <a:r>
              <a:rPr lang="nl-NL" dirty="0" err="1" smtClean="0">
                <a:hlinkClick r:id="rId2"/>
              </a:rPr>
              <a:t>for</a:t>
            </a:r>
            <a:r>
              <a:rPr lang="nl-NL" dirty="0" smtClean="0">
                <a:hlinkClick r:id="rId2"/>
              </a:rPr>
              <a:t> more </a:t>
            </a:r>
            <a:r>
              <a:rPr lang="nl-NL" dirty="0" err="1" smtClean="0">
                <a:hlinkClick r:id="rId2"/>
              </a:rPr>
              <a:t>detailed</a:t>
            </a:r>
            <a:r>
              <a:rPr lang="nl-NL" dirty="0" smtClean="0">
                <a:hlinkClick r:id="rId2"/>
              </a:rPr>
              <a:t> information </a:t>
            </a:r>
            <a:r>
              <a:rPr lang="nl-NL" dirty="0" err="1" smtClean="0">
                <a:hlinkClick r:id="rId2"/>
              </a:rPr>
              <a:t>about</a:t>
            </a:r>
            <a:r>
              <a:rPr lang="nl-NL" dirty="0" smtClean="0">
                <a:hlinkClick r:id="rId2"/>
              </a:rPr>
              <a:t> Image Filtering </a:t>
            </a:r>
            <a:r>
              <a:rPr lang="nl-NL" dirty="0" err="1" smtClean="0">
                <a:hlinkClick r:id="rId2"/>
              </a:rPr>
              <a:t>with</a:t>
            </a:r>
            <a:r>
              <a:rPr lang="nl-NL" dirty="0" smtClean="0">
                <a:hlinkClick r:id="rId2"/>
              </a:rPr>
              <a:t> </a:t>
            </a:r>
            <a:r>
              <a:rPr lang="nl-NL" dirty="0" err="1" smtClean="0">
                <a:hlinkClick r:id="rId2"/>
              </a:rPr>
              <a:t>OpenCV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5892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755576" y="1052736"/>
            <a:ext cx="7632848" cy="369331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If every element of set </a:t>
            </a:r>
            <a:r>
              <a:rPr lang="en-US" i="1" dirty="0"/>
              <a:t>A </a:t>
            </a:r>
            <a:r>
              <a:rPr lang="en-US" dirty="0"/>
              <a:t>is also an element of another set </a:t>
            </a:r>
            <a:r>
              <a:rPr lang="en-US" i="1" dirty="0"/>
              <a:t>B</a:t>
            </a:r>
            <a:r>
              <a:rPr lang="en-US" dirty="0"/>
              <a:t>, then </a:t>
            </a:r>
            <a:r>
              <a:rPr lang="en-US" i="1" dirty="0"/>
              <a:t>A </a:t>
            </a:r>
            <a:r>
              <a:rPr lang="en-US" dirty="0"/>
              <a:t>is a</a:t>
            </a:r>
          </a:p>
          <a:p>
            <a:r>
              <a:rPr lang="en-US" i="1" dirty="0">
                <a:solidFill>
                  <a:srgbClr val="C00000"/>
                </a:solidFill>
              </a:rPr>
              <a:t>subset</a:t>
            </a:r>
            <a:r>
              <a:rPr lang="en-US" i="1" dirty="0"/>
              <a:t> </a:t>
            </a:r>
            <a:r>
              <a:rPr lang="en-US" dirty="0"/>
              <a:t>of </a:t>
            </a:r>
            <a:r>
              <a:rPr lang="en-US" i="1" dirty="0"/>
              <a:t>B </a:t>
            </a:r>
            <a:r>
              <a:rPr lang="en-US" dirty="0"/>
              <a:t>and we write A ⊆ B</a:t>
            </a:r>
          </a:p>
          <a:p>
            <a:r>
              <a:rPr lang="en-US" dirty="0"/>
              <a:t>• The </a:t>
            </a:r>
            <a:r>
              <a:rPr lang="en-US" i="1" dirty="0">
                <a:solidFill>
                  <a:srgbClr val="C00000"/>
                </a:solidFill>
              </a:rPr>
              <a:t>union</a:t>
            </a:r>
            <a:r>
              <a:rPr lang="en-US" i="1" dirty="0"/>
              <a:t> </a:t>
            </a:r>
            <a:r>
              <a:rPr lang="en-US" dirty="0"/>
              <a:t>of two sets </a:t>
            </a:r>
            <a:r>
              <a:rPr lang="en-US" i="1" dirty="0"/>
              <a:t>A </a:t>
            </a:r>
            <a:r>
              <a:rPr lang="en-US" dirty="0"/>
              <a:t>and </a:t>
            </a:r>
            <a:r>
              <a:rPr lang="en-US" i="1" dirty="0"/>
              <a:t>B</a:t>
            </a:r>
            <a:r>
              <a:rPr lang="en-US" dirty="0"/>
              <a:t>, denoted by </a:t>
            </a:r>
            <a:r>
              <a:rPr lang="en-US" i="1" dirty="0"/>
              <a:t>C </a:t>
            </a:r>
            <a:r>
              <a:rPr lang="en-US" dirty="0"/>
              <a:t>= </a:t>
            </a:r>
            <a:r>
              <a:rPr lang="en-US" i="1" dirty="0"/>
              <a:t>A </a:t>
            </a:r>
            <a:r>
              <a:rPr lang="en-US" dirty="0"/>
              <a:t>∪ </a:t>
            </a:r>
            <a:r>
              <a:rPr lang="en-US" i="1" dirty="0"/>
              <a:t>B</a:t>
            </a:r>
            <a:r>
              <a:rPr lang="en-US" dirty="0"/>
              <a:t>, is the set of all</a:t>
            </a:r>
          </a:p>
          <a:p>
            <a:r>
              <a:rPr lang="en-US" dirty="0"/>
              <a:t>elements belonging to either 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B</a:t>
            </a:r>
            <a:r>
              <a:rPr lang="en-US" dirty="0"/>
              <a:t>, or both</a:t>
            </a:r>
          </a:p>
          <a:p>
            <a:r>
              <a:rPr lang="en-US" dirty="0"/>
              <a:t>• The </a:t>
            </a:r>
            <a:r>
              <a:rPr lang="en-US" i="1" dirty="0">
                <a:solidFill>
                  <a:srgbClr val="C00000"/>
                </a:solidFill>
              </a:rPr>
              <a:t>intersection</a:t>
            </a:r>
            <a:r>
              <a:rPr lang="en-US" i="1" dirty="0"/>
              <a:t> </a:t>
            </a:r>
            <a:r>
              <a:rPr lang="en-US" dirty="0"/>
              <a:t>of two sets </a:t>
            </a:r>
            <a:r>
              <a:rPr lang="en-US" i="1" dirty="0"/>
              <a:t>A </a:t>
            </a:r>
            <a:r>
              <a:rPr lang="en-US" dirty="0"/>
              <a:t>and </a:t>
            </a:r>
            <a:r>
              <a:rPr lang="en-US" i="1" dirty="0"/>
              <a:t>B</a:t>
            </a:r>
            <a:r>
              <a:rPr lang="en-US" dirty="0"/>
              <a:t>, denoted by </a:t>
            </a:r>
            <a:r>
              <a:rPr lang="en-US" i="1" dirty="0"/>
              <a:t>D </a:t>
            </a:r>
            <a:r>
              <a:rPr lang="en-US" dirty="0"/>
              <a:t>= </a:t>
            </a:r>
            <a:r>
              <a:rPr lang="en-US" i="1" dirty="0"/>
              <a:t>A </a:t>
            </a:r>
            <a:r>
              <a:rPr lang="en-US" dirty="0"/>
              <a:t>∩ </a:t>
            </a:r>
            <a:r>
              <a:rPr lang="en-US" i="1" dirty="0"/>
              <a:t>B</a:t>
            </a:r>
            <a:r>
              <a:rPr lang="en-US" dirty="0"/>
              <a:t>, is the set of</a:t>
            </a:r>
          </a:p>
          <a:p>
            <a:r>
              <a:rPr lang="en-US" dirty="0"/>
              <a:t>all elements belonging to both </a:t>
            </a:r>
            <a:r>
              <a:rPr lang="en-US" i="1" dirty="0"/>
              <a:t>A </a:t>
            </a:r>
            <a:r>
              <a:rPr lang="en-US" dirty="0"/>
              <a:t>and </a:t>
            </a:r>
            <a:r>
              <a:rPr lang="en-US" i="1" dirty="0"/>
              <a:t>B</a:t>
            </a:r>
          </a:p>
          <a:p>
            <a:r>
              <a:rPr lang="en-US" dirty="0"/>
              <a:t>• Two sets are </a:t>
            </a:r>
            <a:r>
              <a:rPr lang="en-US" i="1" dirty="0">
                <a:solidFill>
                  <a:srgbClr val="C00000"/>
                </a:solidFill>
              </a:rPr>
              <a:t>disjoint </a:t>
            </a:r>
            <a:r>
              <a:rPr lang="en-US" dirty="0">
                <a:solidFill>
                  <a:srgbClr val="C00000"/>
                </a:solidFill>
              </a:rPr>
              <a:t>or </a:t>
            </a:r>
            <a:r>
              <a:rPr lang="en-US" i="1" dirty="0">
                <a:solidFill>
                  <a:srgbClr val="C00000"/>
                </a:solidFill>
              </a:rPr>
              <a:t>mutually exclusive </a:t>
            </a:r>
            <a:r>
              <a:rPr lang="en-US" dirty="0"/>
              <a:t>if they have no elements in</a:t>
            </a:r>
          </a:p>
          <a:p>
            <a:r>
              <a:rPr lang="nl-NL" dirty="0"/>
              <a:t>common</a:t>
            </a:r>
          </a:p>
          <a:p>
            <a:r>
              <a:rPr lang="nl-NL" i="1" dirty="0"/>
              <a:t>A </a:t>
            </a:r>
            <a:r>
              <a:rPr lang="nl-NL" dirty="0"/>
              <a:t>∩ </a:t>
            </a:r>
            <a:r>
              <a:rPr lang="nl-NL" i="1" dirty="0"/>
              <a:t>B = </a:t>
            </a:r>
            <a:r>
              <a:rPr lang="nl-NL" dirty="0"/>
              <a:t>∅</a:t>
            </a:r>
          </a:p>
          <a:p>
            <a:r>
              <a:rPr lang="en-US" dirty="0"/>
              <a:t>• The </a:t>
            </a:r>
            <a:r>
              <a:rPr lang="en-US" i="1" dirty="0">
                <a:solidFill>
                  <a:srgbClr val="C00000"/>
                </a:solidFill>
              </a:rPr>
              <a:t>complement</a:t>
            </a:r>
            <a:r>
              <a:rPr lang="en-US" i="1" dirty="0"/>
              <a:t> </a:t>
            </a:r>
            <a:r>
              <a:rPr lang="en-US" dirty="0"/>
              <a:t>of a set </a:t>
            </a:r>
            <a:r>
              <a:rPr lang="en-US" i="1" dirty="0"/>
              <a:t>A </a:t>
            </a:r>
            <a:r>
              <a:rPr lang="en-US" dirty="0"/>
              <a:t>is the set of elements </a:t>
            </a:r>
            <a:r>
              <a:rPr lang="en-US" u="sng" dirty="0"/>
              <a:t>not</a:t>
            </a:r>
            <a:r>
              <a:rPr lang="en-US" dirty="0"/>
              <a:t> in </a:t>
            </a:r>
            <a:r>
              <a:rPr lang="en-US" i="1" dirty="0"/>
              <a:t>A</a:t>
            </a:r>
          </a:p>
          <a:p>
            <a:r>
              <a:rPr lang="nl-NL" i="1" dirty="0"/>
              <a:t>Ac = </a:t>
            </a:r>
            <a:r>
              <a:rPr lang="nl-NL" dirty="0"/>
              <a:t>{</a:t>
            </a:r>
            <a:r>
              <a:rPr lang="nl-NL" i="1" dirty="0"/>
              <a:t>w </a:t>
            </a:r>
            <a:r>
              <a:rPr lang="nl-NL" dirty="0"/>
              <a:t>| </a:t>
            </a:r>
            <a:r>
              <a:rPr lang="nl-NL" i="1" dirty="0"/>
              <a:t>w </a:t>
            </a:r>
            <a:r>
              <a:rPr lang="nl-NL" dirty="0"/>
              <a:t>∉ </a:t>
            </a:r>
            <a:r>
              <a:rPr lang="nl-NL" i="1" dirty="0"/>
              <a:t>A</a:t>
            </a:r>
            <a:r>
              <a:rPr lang="nl-NL" dirty="0"/>
              <a:t>}</a:t>
            </a:r>
          </a:p>
          <a:p>
            <a:r>
              <a:rPr lang="en-US" dirty="0"/>
              <a:t>• The </a:t>
            </a:r>
            <a:r>
              <a:rPr lang="en-US" i="1" dirty="0">
                <a:solidFill>
                  <a:srgbClr val="C00000"/>
                </a:solidFill>
              </a:rPr>
              <a:t>difference</a:t>
            </a:r>
            <a:r>
              <a:rPr lang="en-US" i="1" dirty="0"/>
              <a:t> </a:t>
            </a:r>
            <a:r>
              <a:rPr lang="en-US" dirty="0"/>
              <a:t>of two sets </a:t>
            </a:r>
            <a:r>
              <a:rPr lang="en-US" i="1" dirty="0"/>
              <a:t>A </a:t>
            </a:r>
            <a:r>
              <a:rPr lang="en-US" dirty="0"/>
              <a:t>and </a:t>
            </a:r>
            <a:r>
              <a:rPr lang="en-US" i="1" dirty="0"/>
              <a:t>B</a:t>
            </a:r>
            <a:r>
              <a:rPr lang="en-US" dirty="0"/>
              <a:t>, denoted </a:t>
            </a:r>
            <a:r>
              <a:rPr lang="en-US" i="1" dirty="0"/>
              <a:t>A-B</a:t>
            </a:r>
            <a:r>
              <a:rPr lang="en-US" dirty="0"/>
              <a:t>, is defined as</a:t>
            </a:r>
          </a:p>
          <a:p>
            <a:r>
              <a:rPr lang="pl-PL" i="1" dirty="0"/>
              <a:t>A-B = </a:t>
            </a:r>
            <a:r>
              <a:rPr lang="pl-PL" dirty="0"/>
              <a:t>{</a:t>
            </a:r>
            <a:r>
              <a:rPr lang="pl-PL" i="1" dirty="0"/>
              <a:t>w </a:t>
            </a:r>
            <a:r>
              <a:rPr lang="pl-PL" dirty="0"/>
              <a:t>| </a:t>
            </a:r>
            <a:r>
              <a:rPr lang="pl-PL" i="1" dirty="0"/>
              <a:t>w </a:t>
            </a:r>
            <a:r>
              <a:rPr lang="pl-PL" dirty="0"/>
              <a:t>∈ </a:t>
            </a:r>
            <a:r>
              <a:rPr lang="pl-PL" i="1" dirty="0"/>
              <a:t>A, w </a:t>
            </a:r>
            <a:r>
              <a:rPr lang="pl-PL" dirty="0"/>
              <a:t>∉ </a:t>
            </a:r>
            <a:r>
              <a:rPr lang="pl-PL" i="1" dirty="0"/>
              <a:t>B</a:t>
            </a:r>
            <a:r>
              <a:rPr lang="pl-PL" dirty="0"/>
              <a:t>} = </a:t>
            </a:r>
            <a:r>
              <a:rPr lang="pl-PL" i="1" dirty="0"/>
              <a:t>A </a:t>
            </a:r>
            <a:r>
              <a:rPr lang="pl-PL" dirty="0"/>
              <a:t>∩ </a:t>
            </a:r>
            <a:r>
              <a:rPr lang="pl-PL" i="1" dirty="0"/>
              <a:t>Bc</a:t>
            </a:r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2411760" y="260648"/>
            <a:ext cx="377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i="1" dirty="0" smtClean="0">
                <a:solidFill>
                  <a:srgbClr val="C00000"/>
                </a:solidFill>
              </a:rPr>
              <a:t>Set </a:t>
            </a:r>
            <a:r>
              <a:rPr lang="nl-NL" sz="2400" i="1" dirty="0" err="1" smtClean="0">
                <a:solidFill>
                  <a:srgbClr val="C00000"/>
                </a:solidFill>
              </a:rPr>
              <a:t>theory</a:t>
            </a:r>
            <a:r>
              <a:rPr lang="nl-NL" sz="2400" i="1" dirty="0" smtClean="0">
                <a:solidFill>
                  <a:srgbClr val="C00000"/>
                </a:solidFill>
              </a:rPr>
              <a:t>, basic </a:t>
            </a:r>
            <a:r>
              <a:rPr lang="nl-NL" sz="2400" i="1" dirty="0" err="1" smtClean="0">
                <a:solidFill>
                  <a:srgbClr val="C00000"/>
                </a:solidFill>
              </a:rPr>
              <a:t>concepts</a:t>
            </a:r>
            <a:endParaRPr lang="nl-NL" sz="2400" i="1" dirty="0">
              <a:solidFill>
                <a:srgbClr val="C00000"/>
              </a:solidFill>
            </a:endParaRPr>
          </a:p>
        </p:txBody>
      </p: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469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/>
          <p:cNvGrpSpPr/>
          <p:nvPr/>
        </p:nvGrpSpPr>
        <p:grpSpPr>
          <a:xfrm>
            <a:off x="2771800" y="1859805"/>
            <a:ext cx="3528392" cy="1586861"/>
            <a:chOff x="457733" y="2600465"/>
            <a:chExt cx="2872581" cy="14773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kstvak 2"/>
                <p:cNvSpPr txBox="1"/>
                <p:nvPr/>
              </p:nvSpPr>
              <p:spPr>
                <a:xfrm>
                  <a:off x="457733" y="2600465"/>
                  <a:ext cx="28443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b="0" i="1" smtClean="0">
                            <a:latin typeface="Cambria Math"/>
                          </a:rPr>
                          <m:t>𝑠</m:t>
                        </m:r>
                        <m:d>
                          <m:d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nl-NL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nl-NL" b="0" i="1" smtClean="0">
                                <a:latin typeface="Cambria Math"/>
                              </a:rPr>
                              <m:t>𝑦</m:t>
                            </m:r>
                          </m:e>
                        </m:d>
                        <m:r>
                          <a:rPr lang="nl-NL" b="0" i="1" smtClean="0">
                            <a:latin typeface="Cambria Math"/>
                          </a:rPr>
                          <m:t>=</m:t>
                        </m:r>
                        <m:r>
                          <a:rPr lang="nl-NL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nl-NL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𝑥</m:t>
                            </m:r>
                            <m:r>
                              <a:rPr lang="nl-NL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nl-NL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d>
                        <m:r>
                          <a:rPr lang="nl-NL" b="0" i="1" smtClean="0">
                            <a:latin typeface="Cambria Math"/>
                          </a:rPr>
                          <m:t>+</m:t>
                        </m:r>
                        <m:r>
                          <a:rPr lang="nl-NL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𝑔</m:t>
                        </m:r>
                        <m:r>
                          <a:rPr lang="nl-NL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nl-NL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nl-NL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nl-NL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nl-NL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nl-NL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kstvak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733" y="2600465"/>
                  <a:ext cx="2844368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kstvak 4"/>
                <p:cNvSpPr txBox="1"/>
                <p:nvPr/>
              </p:nvSpPr>
              <p:spPr>
                <a:xfrm>
                  <a:off x="457733" y="2969797"/>
                  <a:ext cx="28725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b="0" i="1" smtClean="0">
                            <a:latin typeface="Cambria Math"/>
                          </a:rPr>
                          <m:t>𝑑</m:t>
                        </m:r>
                        <m:d>
                          <m:d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nl-NL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nl-NL" b="0" i="1" smtClean="0">
                                <a:latin typeface="Cambria Math"/>
                              </a:rPr>
                              <m:t>𝑦</m:t>
                            </m:r>
                          </m:e>
                        </m:d>
                        <m:r>
                          <a:rPr lang="nl-NL" b="0" i="1" smtClean="0">
                            <a:latin typeface="Cambria Math"/>
                          </a:rPr>
                          <m:t>=</m:t>
                        </m:r>
                        <m:r>
                          <a:rPr lang="nl-NL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nl-NL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𝑥</m:t>
                            </m:r>
                            <m:r>
                              <a:rPr lang="nl-NL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nl-NL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d>
                        <m:r>
                          <a:rPr lang="nl-NL" b="0" i="1" smtClean="0">
                            <a:latin typeface="Cambria Math"/>
                          </a:rPr>
                          <m:t>−</m:t>
                        </m:r>
                        <m:r>
                          <a:rPr lang="nl-NL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𝑔</m:t>
                        </m:r>
                        <m:r>
                          <a:rPr lang="nl-NL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nl-NL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nl-NL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nl-NL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nl-NL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nl-NL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kstvak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733" y="2969797"/>
                  <a:ext cx="2872581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kstvak 5"/>
                <p:cNvSpPr txBox="1"/>
                <p:nvPr/>
              </p:nvSpPr>
              <p:spPr>
                <a:xfrm>
                  <a:off x="457733" y="3339129"/>
                  <a:ext cx="28552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nl-NL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nl-NL" b="0" i="1" smtClean="0">
                                <a:latin typeface="Cambria Math"/>
                              </a:rPr>
                              <m:t>𝑦</m:t>
                            </m:r>
                          </m:e>
                        </m:d>
                        <m:r>
                          <a:rPr lang="nl-NL" b="0" i="1" smtClean="0">
                            <a:latin typeface="Cambria Math"/>
                          </a:rPr>
                          <m:t>=</m:t>
                        </m:r>
                        <m:r>
                          <a:rPr lang="nl-NL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nl-NL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𝑥</m:t>
                            </m:r>
                            <m:r>
                              <a:rPr lang="nl-NL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nl-NL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d>
                        <m:r>
                          <a:rPr lang="nl-NL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nl-NL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𝑔</m:t>
                        </m:r>
                        <m:r>
                          <a:rPr lang="nl-NL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nl-NL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nl-NL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nl-NL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nl-NL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nl-NL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kstvak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733" y="3339129"/>
                  <a:ext cx="2855269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kstvak 6"/>
                <p:cNvSpPr txBox="1"/>
                <p:nvPr/>
              </p:nvSpPr>
              <p:spPr>
                <a:xfrm>
                  <a:off x="457733" y="3708461"/>
                  <a:ext cx="28639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b="0" i="1" smtClean="0">
                            <a:latin typeface="Cambria Math"/>
                          </a:rPr>
                          <m:t>𝑣</m:t>
                        </m:r>
                        <m:d>
                          <m:d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nl-NL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nl-NL" b="0" i="1" smtClean="0">
                                <a:latin typeface="Cambria Math"/>
                              </a:rPr>
                              <m:t>𝑦</m:t>
                            </m:r>
                          </m:e>
                        </m:d>
                        <m:r>
                          <a:rPr lang="nl-NL" b="0" i="1" smtClean="0">
                            <a:latin typeface="Cambria Math"/>
                          </a:rPr>
                          <m:t>=</m:t>
                        </m:r>
                        <m:r>
                          <a:rPr lang="nl-NL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nl-NL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𝑥</m:t>
                            </m:r>
                            <m:r>
                              <a:rPr lang="nl-NL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nl-NL" b="0" i="1" smtClean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d>
                        <m:r>
                          <a:rPr lang="nl-NL" i="1">
                            <a:latin typeface="Cambria Math"/>
                            <a:ea typeface="Cambria Math"/>
                          </a:rPr>
                          <m:t>÷</m:t>
                        </m:r>
                        <m:r>
                          <a:rPr lang="nl-NL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𝑔</m:t>
                        </m:r>
                        <m:r>
                          <a:rPr lang="nl-NL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nl-NL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nl-NL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nl-NL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nl-NL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nl-NL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kstvak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733" y="3708461"/>
                  <a:ext cx="2863989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kstvak 7"/>
          <p:cNvSpPr txBox="1"/>
          <p:nvPr/>
        </p:nvSpPr>
        <p:spPr>
          <a:xfrm>
            <a:off x="251520" y="980728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/>
              <a:t>Arithmetic</a:t>
            </a:r>
            <a:r>
              <a:rPr lang="nl-NL" dirty="0" smtClean="0"/>
              <a:t> operations are </a:t>
            </a:r>
            <a:r>
              <a:rPr lang="nl-NL" dirty="0" err="1" smtClean="0"/>
              <a:t>performed</a:t>
            </a:r>
            <a:r>
              <a:rPr lang="nl-NL" dirty="0" smtClean="0"/>
              <a:t> </a:t>
            </a:r>
            <a:r>
              <a:rPr lang="nl-NL" dirty="0" err="1" smtClean="0"/>
              <a:t>between</a:t>
            </a:r>
            <a:r>
              <a:rPr lang="nl-NL" dirty="0" smtClean="0"/>
              <a:t> the </a:t>
            </a:r>
            <a:r>
              <a:rPr lang="nl-NL" dirty="0" err="1" smtClean="0"/>
              <a:t>corresponding</a:t>
            </a:r>
            <a:r>
              <a:rPr lang="nl-NL" dirty="0" smtClean="0"/>
              <a:t> pixel pairs in </a:t>
            </a:r>
            <a:r>
              <a:rPr lang="nl-NL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nl-NL" dirty="0" smtClean="0"/>
              <a:t> 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i="1" dirty="0" smtClean="0">
                <a:solidFill>
                  <a:srgbClr val="7030A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g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01" y="3431462"/>
            <a:ext cx="7255847" cy="318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kstvak 10"/>
          <p:cNvSpPr txBox="1"/>
          <p:nvPr/>
        </p:nvSpPr>
        <p:spPr>
          <a:xfrm>
            <a:off x="822301" y="304995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Example</a:t>
            </a:r>
            <a:r>
              <a:rPr lang="nl-NL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nl-NL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12" name="Tijdelijke aanduiding voor dianumm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32</a:t>
            </a:fld>
            <a:endParaRPr lang="nl-NL"/>
          </a:p>
        </p:txBody>
      </p:sp>
      <p:sp>
        <p:nvSpPr>
          <p:cNvPr id="13" name="Rechthoek 12"/>
          <p:cNvSpPr/>
          <p:nvPr/>
        </p:nvSpPr>
        <p:spPr>
          <a:xfrm>
            <a:off x="1561964" y="260647"/>
            <a:ext cx="5776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err="1">
                <a:solidFill>
                  <a:srgbClr val="FF0000"/>
                </a:solidFill>
              </a:rPr>
              <a:t>Arithmetic</a:t>
            </a:r>
            <a:r>
              <a:rPr lang="nl-NL" sz="2400" dirty="0">
                <a:solidFill>
                  <a:srgbClr val="FF0000"/>
                </a:solidFill>
              </a:rPr>
              <a:t> </a:t>
            </a:r>
            <a:r>
              <a:rPr lang="nl-NL" sz="2400" dirty="0" err="1" smtClean="0">
                <a:solidFill>
                  <a:srgbClr val="FF0000"/>
                </a:solidFill>
              </a:rPr>
              <a:t>operation</a:t>
            </a:r>
            <a:r>
              <a:rPr lang="nl-NL" sz="2400" dirty="0" smtClean="0">
                <a:solidFill>
                  <a:srgbClr val="FF0000"/>
                </a:solidFill>
              </a:rPr>
              <a:t> </a:t>
            </a:r>
            <a:r>
              <a:rPr lang="nl-NL" sz="2400" dirty="0" err="1" smtClean="0">
                <a:solidFill>
                  <a:srgbClr val="FF0000"/>
                </a:solidFill>
              </a:rPr>
              <a:t>between</a:t>
            </a:r>
            <a:r>
              <a:rPr lang="nl-NL" sz="2400" dirty="0" smtClean="0">
                <a:solidFill>
                  <a:srgbClr val="FF0000"/>
                </a:solidFill>
              </a:rPr>
              <a:t> </a:t>
            </a:r>
            <a:r>
              <a:rPr lang="nl-NL" sz="2400" dirty="0">
                <a:solidFill>
                  <a:srgbClr val="FF0000"/>
                </a:solidFill>
              </a:rPr>
              <a:t>images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293843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64" y="2132856"/>
            <a:ext cx="8061568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755576" y="176352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Example</a:t>
            </a:r>
            <a:r>
              <a:rPr lang="nl-NL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nl-NL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33</a:t>
            </a:fld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1561964" y="260647"/>
            <a:ext cx="57765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err="1">
                <a:solidFill>
                  <a:srgbClr val="FF0000"/>
                </a:solidFill>
              </a:rPr>
              <a:t>Arithmetic</a:t>
            </a:r>
            <a:r>
              <a:rPr lang="nl-NL" sz="2400" dirty="0">
                <a:solidFill>
                  <a:srgbClr val="FF0000"/>
                </a:solidFill>
              </a:rPr>
              <a:t> </a:t>
            </a:r>
            <a:r>
              <a:rPr lang="nl-NL" sz="2400" dirty="0" err="1" smtClean="0">
                <a:solidFill>
                  <a:srgbClr val="FF0000"/>
                </a:solidFill>
              </a:rPr>
              <a:t>operation</a:t>
            </a:r>
            <a:r>
              <a:rPr lang="nl-NL" sz="2400" dirty="0" smtClean="0">
                <a:solidFill>
                  <a:srgbClr val="FF0000"/>
                </a:solidFill>
              </a:rPr>
              <a:t> </a:t>
            </a:r>
            <a:r>
              <a:rPr lang="nl-NL" sz="2400" dirty="0" err="1" smtClean="0">
                <a:solidFill>
                  <a:srgbClr val="FF0000"/>
                </a:solidFill>
              </a:rPr>
              <a:t>between</a:t>
            </a:r>
            <a:r>
              <a:rPr lang="nl-NL" sz="2400" dirty="0" smtClean="0">
                <a:solidFill>
                  <a:srgbClr val="FF0000"/>
                </a:solidFill>
              </a:rPr>
              <a:t> </a:t>
            </a:r>
            <a:r>
              <a:rPr lang="nl-NL" sz="2400" dirty="0">
                <a:solidFill>
                  <a:srgbClr val="FF0000"/>
                </a:solidFill>
              </a:rPr>
              <a:t>images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11187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15" y="1566084"/>
            <a:ext cx="3883025" cy="303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566084"/>
            <a:ext cx="1914798" cy="370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350615" y="119675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rgbClr val="C00000"/>
                </a:solidFill>
              </a:rPr>
              <a:t>Set operations:</a:t>
            </a:r>
            <a:endParaRPr lang="nl-NL" dirty="0">
              <a:solidFill>
                <a:srgbClr val="C00000"/>
              </a:solidFill>
            </a:endParaRP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34</a:t>
            </a:fld>
            <a:endParaRPr lang="nl-NL"/>
          </a:p>
        </p:txBody>
      </p:sp>
      <p:sp>
        <p:nvSpPr>
          <p:cNvPr id="8" name="Rechthoek 7"/>
          <p:cNvSpPr/>
          <p:nvPr/>
        </p:nvSpPr>
        <p:spPr>
          <a:xfrm>
            <a:off x="2195736" y="200768"/>
            <a:ext cx="3900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400" dirty="0">
                <a:solidFill>
                  <a:srgbClr val="FF0000"/>
                </a:solidFill>
              </a:rPr>
              <a:t>Set </a:t>
            </a:r>
            <a:r>
              <a:rPr lang="nl-NL" sz="2400" dirty="0" err="1">
                <a:solidFill>
                  <a:srgbClr val="FF0000"/>
                </a:solidFill>
              </a:rPr>
              <a:t>and</a:t>
            </a:r>
            <a:r>
              <a:rPr lang="nl-NL" sz="2400" dirty="0">
                <a:solidFill>
                  <a:srgbClr val="FF0000"/>
                </a:solidFill>
              </a:rPr>
              <a:t> </a:t>
            </a:r>
            <a:r>
              <a:rPr lang="nl-NL" sz="2400" dirty="0" err="1">
                <a:solidFill>
                  <a:srgbClr val="FF0000"/>
                </a:solidFill>
              </a:rPr>
              <a:t>Logical</a:t>
            </a:r>
            <a:r>
              <a:rPr lang="nl-NL" sz="2400" dirty="0">
                <a:solidFill>
                  <a:srgbClr val="FF0000"/>
                </a:solidFill>
              </a:rPr>
              <a:t> Operations</a:t>
            </a:r>
          </a:p>
        </p:txBody>
      </p:sp>
    </p:spTree>
    <p:extLst>
      <p:ext uri="{BB962C8B-B14F-4D97-AF65-F5344CB8AC3E}">
        <p14:creationId xmlns:p14="http://schemas.microsoft.com/office/powerpoint/2010/main" val="273408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/>
          </a:bodyPr>
          <a:lstStyle/>
          <a:p>
            <a:r>
              <a:rPr lang="nl-NL" sz="2400" dirty="0" smtClean="0">
                <a:solidFill>
                  <a:srgbClr val="FF0000"/>
                </a:solidFill>
              </a:rPr>
              <a:t>Set </a:t>
            </a:r>
            <a:r>
              <a:rPr lang="nl-NL" sz="2400" dirty="0" err="1" smtClean="0">
                <a:solidFill>
                  <a:srgbClr val="FF0000"/>
                </a:solidFill>
              </a:rPr>
              <a:t>operation</a:t>
            </a:r>
            <a:r>
              <a:rPr lang="nl-NL" sz="2400" dirty="0" smtClean="0">
                <a:solidFill>
                  <a:srgbClr val="FF0000"/>
                </a:solidFill>
              </a:rPr>
              <a:t>, </a:t>
            </a:r>
            <a:r>
              <a:rPr lang="nl-NL" sz="2400" dirty="0" err="1" smtClean="0">
                <a:solidFill>
                  <a:srgbClr val="FF0000"/>
                </a:solidFill>
              </a:rPr>
              <a:t>an</a:t>
            </a:r>
            <a:r>
              <a:rPr lang="nl-NL" sz="2400" dirty="0" smtClean="0">
                <a:solidFill>
                  <a:srgbClr val="FF0000"/>
                </a:solidFill>
              </a:rPr>
              <a:t> </a:t>
            </a:r>
            <a:r>
              <a:rPr lang="nl-NL" sz="2400" dirty="0" err="1" smtClean="0">
                <a:solidFill>
                  <a:srgbClr val="FF0000"/>
                </a:solidFill>
              </a:rPr>
              <a:t>example</a:t>
            </a:r>
            <a:r>
              <a:rPr lang="nl-NL" sz="2400" dirty="0" smtClean="0">
                <a:solidFill>
                  <a:srgbClr val="FF0000"/>
                </a:solidFill>
              </a:rPr>
              <a:t>.</a:t>
            </a:r>
            <a:endParaRPr lang="nl-NL" sz="2400" dirty="0">
              <a:solidFill>
                <a:srgbClr val="FF0000"/>
              </a:solidFill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1309737"/>
            <a:ext cx="5252757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1" y="1268760"/>
            <a:ext cx="1711921" cy="3894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108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3744416" cy="4802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905000"/>
            <a:ext cx="1990924" cy="369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350615" y="119675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solidFill>
                  <a:srgbClr val="FF0000"/>
                </a:solidFill>
              </a:rPr>
              <a:t>Logical</a:t>
            </a:r>
            <a:r>
              <a:rPr lang="nl-NL" dirty="0" smtClean="0">
                <a:solidFill>
                  <a:srgbClr val="FF0000"/>
                </a:solidFill>
              </a:rPr>
              <a:t> operations: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36</a:t>
            </a:fld>
            <a:endParaRPr lang="nl-NL"/>
          </a:p>
        </p:txBody>
      </p:sp>
      <p:sp>
        <p:nvSpPr>
          <p:cNvPr id="8" name="Rechthoek 7"/>
          <p:cNvSpPr/>
          <p:nvPr/>
        </p:nvSpPr>
        <p:spPr>
          <a:xfrm>
            <a:off x="2195736" y="200768"/>
            <a:ext cx="3900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400" dirty="0">
                <a:solidFill>
                  <a:srgbClr val="FF0000"/>
                </a:solidFill>
              </a:rPr>
              <a:t>Set </a:t>
            </a:r>
            <a:r>
              <a:rPr lang="nl-NL" sz="2400" dirty="0" err="1">
                <a:solidFill>
                  <a:srgbClr val="FF0000"/>
                </a:solidFill>
              </a:rPr>
              <a:t>and</a:t>
            </a:r>
            <a:r>
              <a:rPr lang="nl-NL" sz="2400" dirty="0">
                <a:solidFill>
                  <a:srgbClr val="FF0000"/>
                </a:solidFill>
              </a:rPr>
              <a:t> </a:t>
            </a:r>
            <a:r>
              <a:rPr lang="nl-NL" sz="2400" dirty="0" err="1">
                <a:solidFill>
                  <a:srgbClr val="FF0000"/>
                </a:solidFill>
              </a:rPr>
              <a:t>Logical</a:t>
            </a:r>
            <a:r>
              <a:rPr lang="nl-NL" sz="2400" dirty="0">
                <a:solidFill>
                  <a:srgbClr val="FF0000"/>
                </a:solidFill>
              </a:rPr>
              <a:t> Operations</a:t>
            </a:r>
          </a:p>
        </p:txBody>
      </p:sp>
    </p:spTree>
    <p:extLst>
      <p:ext uri="{BB962C8B-B14F-4D97-AF65-F5344CB8AC3E}">
        <p14:creationId xmlns:p14="http://schemas.microsoft.com/office/powerpoint/2010/main" val="253412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8070622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971600" y="198884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Example</a:t>
            </a:r>
            <a:r>
              <a:rPr lang="nl-NL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nl-NL" i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logical</a:t>
            </a:r>
            <a:r>
              <a:rPr lang="nl-NL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OR operator</a:t>
            </a:r>
            <a:endParaRPr lang="nl-NL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37</a:t>
            </a:fld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2195736" y="200768"/>
            <a:ext cx="3900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400" dirty="0">
                <a:solidFill>
                  <a:srgbClr val="FF0000"/>
                </a:solidFill>
              </a:rPr>
              <a:t>Set </a:t>
            </a:r>
            <a:r>
              <a:rPr lang="nl-NL" sz="2400" dirty="0" err="1">
                <a:solidFill>
                  <a:srgbClr val="FF0000"/>
                </a:solidFill>
              </a:rPr>
              <a:t>and</a:t>
            </a:r>
            <a:r>
              <a:rPr lang="nl-NL" sz="2400" dirty="0">
                <a:solidFill>
                  <a:srgbClr val="FF0000"/>
                </a:solidFill>
              </a:rPr>
              <a:t> </a:t>
            </a:r>
            <a:r>
              <a:rPr lang="nl-NL" sz="2400" dirty="0" err="1">
                <a:solidFill>
                  <a:srgbClr val="FF0000"/>
                </a:solidFill>
              </a:rPr>
              <a:t>Logical</a:t>
            </a:r>
            <a:r>
              <a:rPr lang="nl-NL" sz="2400" dirty="0">
                <a:solidFill>
                  <a:srgbClr val="FF0000"/>
                </a:solidFill>
              </a:rPr>
              <a:t> Operations</a:t>
            </a:r>
          </a:p>
        </p:txBody>
      </p:sp>
    </p:spTree>
    <p:extLst>
      <p:ext uri="{BB962C8B-B14F-4D97-AF65-F5344CB8AC3E}">
        <p14:creationId xmlns:p14="http://schemas.microsoft.com/office/powerpoint/2010/main" val="176200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70" y="264815"/>
            <a:ext cx="507682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3563888" y="845503"/>
            <a:ext cx="1699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patial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 operations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O.Figaroa         MINES-VIS 2015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4</a:t>
            </a:fld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2582946" y="24418"/>
            <a:ext cx="3310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Image Processing(</a:t>
            </a:r>
            <a:r>
              <a:rPr lang="nl-NL" sz="2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recap</a:t>
            </a:r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pPr algn="ctr"/>
            <a:r>
              <a:rPr lang="nl-NL" sz="16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smoothing</a:t>
            </a:r>
            <a:endParaRPr lang="nl-NL" sz="1600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2939731" y="1268760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b="1" i="1" dirty="0" smtClean="0">
                <a:latin typeface="Times New Roman" pitchFamily="18" charset="0"/>
                <a:cs typeface="Times New Roman" pitchFamily="18" charset="0"/>
              </a:rPr>
              <a:t>W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32" y="3712864"/>
            <a:ext cx="24955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82" y="3712865"/>
            <a:ext cx="25336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032" y="3712865"/>
            <a:ext cx="25050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hoek 2"/>
          <p:cNvSpPr/>
          <p:nvPr/>
        </p:nvSpPr>
        <p:spPr>
          <a:xfrm>
            <a:off x="2971382" y="1804174"/>
            <a:ext cx="1486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 err="1">
                <a:latin typeface="Times New Roman" pitchFamily="18" charset="0"/>
                <a:cs typeface="Times New Roman" pitchFamily="18" charset="0"/>
              </a:rPr>
              <a:t>Median</a:t>
            </a:r>
            <a:r>
              <a:rPr lang="nl-NL" i="1" dirty="0">
                <a:latin typeface="Times New Roman" pitchFamily="18" charset="0"/>
                <a:cs typeface="Times New Roman" pitchFamily="18" charset="0"/>
              </a:rPr>
              <a:t> filter. </a:t>
            </a:r>
          </a:p>
        </p:txBody>
      </p:sp>
    </p:spTree>
    <p:extLst>
      <p:ext uri="{BB962C8B-B14F-4D97-AF65-F5344CB8AC3E}">
        <p14:creationId xmlns:p14="http://schemas.microsoft.com/office/powerpoint/2010/main" val="411199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6069"/>
            <a:ext cx="501015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O.Figaroa         MINES-VIS 2015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5</a:t>
            </a:fld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3146648" y="116632"/>
            <a:ext cx="3310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Image Processing (</a:t>
            </a:r>
            <a:r>
              <a:rPr lang="nl-NL" sz="2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recap</a:t>
            </a:r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ctr"/>
            <a:r>
              <a:rPr lang="nl-NL" sz="16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smoothing</a:t>
            </a:r>
            <a:endParaRPr lang="nl-NL" sz="16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4067944" y="2204864"/>
            <a:ext cx="1134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Mean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 filter.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06" y="3717032"/>
            <a:ext cx="252412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731" y="3708101"/>
            <a:ext cx="24765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32" y="3712864"/>
            <a:ext cx="24955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573460" y="3257104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 smtClean="0">
                <a:latin typeface="+mj-lt"/>
                <a:cs typeface="Times New Roman" pitchFamily="18" charset="0"/>
              </a:rPr>
              <a:t>117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3563888" y="845503"/>
            <a:ext cx="1699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patial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 operations</a:t>
            </a:r>
          </a:p>
        </p:txBody>
      </p:sp>
    </p:spTree>
    <p:extLst>
      <p:ext uri="{BB962C8B-B14F-4D97-AF65-F5344CB8AC3E}">
        <p14:creationId xmlns:p14="http://schemas.microsoft.com/office/powerpoint/2010/main" val="55319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petercorke.com/RVC/chaps/12/figs/spati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49" y="2527176"/>
            <a:ext cx="5976664" cy="306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O.Figaroa         MINES-VIS 2015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6</a:t>
            </a:fld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3146648" y="116632"/>
            <a:ext cx="2363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Image Processing</a:t>
            </a:r>
          </a:p>
        </p:txBody>
      </p:sp>
      <p:sp>
        <p:nvSpPr>
          <p:cNvPr id="2" name="Tekstvak 1"/>
          <p:cNvSpPr txBox="1"/>
          <p:nvPr/>
        </p:nvSpPr>
        <p:spPr>
          <a:xfrm>
            <a:off x="2411760" y="5642312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i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nl-NL" sz="1600" dirty="0" smtClean="0"/>
              <a:t> a </a:t>
            </a:r>
            <a:r>
              <a:rPr lang="nl-NL" sz="1600" dirty="0" err="1" smtClean="0"/>
              <a:t>seperate</a:t>
            </a:r>
            <a:r>
              <a:rPr lang="nl-NL" sz="1600" dirty="0" smtClean="0"/>
              <a:t> </a:t>
            </a:r>
            <a:r>
              <a:rPr lang="nl-NL" sz="1600" dirty="0" err="1" smtClean="0"/>
              <a:t>kernel</a:t>
            </a:r>
            <a:r>
              <a:rPr lang="nl-NL" sz="1600" dirty="0"/>
              <a:t>.</a:t>
            </a:r>
          </a:p>
        </p:txBody>
      </p:sp>
      <p:sp>
        <p:nvSpPr>
          <p:cNvPr id="9" name="Rechthoek 8"/>
          <p:cNvSpPr/>
          <p:nvPr/>
        </p:nvSpPr>
        <p:spPr>
          <a:xfrm>
            <a:off x="107504" y="1052736"/>
            <a:ext cx="80648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</a:t>
            </a:r>
            <a:r>
              <a:rPr lang="en-US" sz="1600" dirty="0" smtClean="0"/>
              <a:t>omputing the </a:t>
            </a:r>
            <a:r>
              <a:rPr lang="en-US" sz="1600" dirty="0"/>
              <a:t>output pixel </a:t>
            </a:r>
            <a:r>
              <a:rPr lang="en-US" sz="1600" dirty="0" smtClean="0"/>
              <a:t>is also done with a </a:t>
            </a:r>
            <a:r>
              <a:rPr lang="en-US" sz="1600" dirty="0">
                <a:solidFill>
                  <a:srgbClr val="FF0000"/>
                </a:solidFill>
              </a:rPr>
              <a:t>convolution</a:t>
            </a:r>
            <a:r>
              <a:rPr lang="en-US" sz="1600" dirty="0"/>
              <a:t> or </a:t>
            </a:r>
            <a:r>
              <a:rPr lang="en-US" sz="1600" dirty="0" smtClean="0"/>
              <a:t>a </a:t>
            </a:r>
            <a:r>
              <a:rPr lang="en-US" sz="1600" dirty="0" smtClean="0">
                <a:solidFill>
                  <a:srgbClr val="FF0000"/>
                </a:solidFill>
              </a:rPr>
              <a:t>correlation</a:t>
            </a:r>
            <a:r>
              <a:rPr lang="en-US" sz="1600" dirty="0" smtClean="0"/>
              <a:t> kernel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0614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134802" y="260648"/>
            <a:ext cx="89313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Convolution.</a:t>
            </a:r>
            <a:r>
              <a:rPr lang="en-US" dirty="0" smtClean="0"/>
              <a:t> </a:t>
            </a:r>
          </a:p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neighborhood operation in which each output pixel is the weighted sum of neighboring input pixels. The matrix of weights is called the </a:t>
            </a:r>
            <a:r>
              <a:rPr lang="en-US" i="1" dirty="0">
                <a:solidFill>
                  <a:srgbClr val="C00000"/>
                </a:solidFill>
              </a:rPr>
              <a:t>convolution kernel</a:t>
            </a:r>
            <a:r>
              <a:rPr lang="en-US" dirty="0"/>
              <a:t>, also known as the </a:t>
            </a:r>
            <a:r>
              <a:rPr lang="en-US" i="1" dirty="0"/>
              <a:t>filter.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The convolution </a:t>
            </a:r>
            <a:r>
              <a:rPr lang="en-US" dirty="0"/>
              <a:t>kernel is </a:t>
            </a:r>
            <a:r>
              <a:rPr lang="en-US" dirty="0" smtClean="0"/>
              <a:t>a kernel </a:t>
            </a:r>
            <a:r>
              <a:rPr lang="en-US" dirty="0"/>
              <a:t>that has been rotated 180 degrees</a:t>
            </a:r>
            <a:endParaRPr lang="nl-NL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" y="3499718"/>
            <a:ext cx="4043973" cy="2952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6" name="Groep 45"/>
          <p:cNvGrpSpPr/>
          <p:nvPr/>
        </p:nvGrpSpPr>
        <p:grpSpPr>
          <a:xfrm>
            <a:off x="445705" y="1971420"/>
            <a:ext cx="1915885" cy="1547007"/>
            <a:chOff x="279851" y="1737976"/>
            <a:chExt cx="2059901" cy="1685507"/>
          </a:xfrm>
        </p:grpSpPr>
        <p:grpSp>
          <p:nvGrpSpPr>
            <p:cNvPr id="5" name="Groep 4"/>
            <p:cNvGrpSpPr/>
            <p:nvPr/>
          </p:nvGrpSpPr>
          <p:grpSpPr>
            <a:xfrm>
              <a:off x="284353" y="2283521"/>
              <a:ext cx="864096" cy="864096"/>
              <a:chOff x="2132112" y="701080"/>
              <a:chExt cx="864096" cy="864096"/>
            </a:xfrm>
          </p:grpSpPr>
          <p:sp>
            <p:nvSpPr>
              <p:cNvPr id="6" name="Rechthoek 5"/>
              <p:cNvSpPr/>
              <p:nvPr/>
            </p:nvSpPr>
            <p:spPr>
              <a:xfrm>
                <a:off x="2132112" y="701080"/>
                <a:ext cx="288032" cy="2880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8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hthoek 6"/>
              <p:cNvSpPr/>
              <p:nvPr/>
            </p:nvSpPr>
            <p:spPr>
              <a:xfrm>
                <a:off x="2420144" y="701080"/>
                <a:ext cx="288032" cy="2880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1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hthoek 7"/>
              <p:cNvSpPr/>
              <p:nvPr/>
            </p:nvSpPr>
            <p:spPr>
              <a:xfrm>
                <a:off x="2708176" y="701080"/>
                <a:ext cx="288032" cy="2880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6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hthoek 8"/>
              <p:cNvSpPr/>
              <p:nvPr/>
            </p:nvSpPr>
            <p:spPr>
              <a:xfrm>
                <a:off x="2132112" y="989112"/>
                <a:ext cx="288032" cy="2880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3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hthoek 9"/>
              <p:cNvSpPr/>
              <p:nvPr/>
            </p:nvSpPr>
            <p:spPr>
              <a:xfrm>
                <a:off x="2420144" y="989112"/>
                <a:ext cx="288032" cy="2880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5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hthoek 10"/>
              <p:cNvSpPr/>
              <p:nvPr/>
            </p:nvSpPr>
            <p:spPr>
              <a:xfrm>
                <a:off x="2708176" y="989112"/>
                <a:ext cx="288032" cy="2880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7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hthoek 11"/>
              <p:cNvSpPr/>
              <p:nvPr/>
            </p:nvSpPr>
            <p:spPr>
              <a:xfrm>
                <a:off x="2132112" y="1277144"/>
                <a:ext cx="288032" cy="2880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4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hthoek 12"/>
              <p:cNvSpPr/>
              <p:nvPr/>
            </p:nvSpPr>
            <p:spPr>
              <a:xfrm>
                <a:off x="2420144" y="1277144"/>
                <a:ext cx="288032" cy="2880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9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hthoek 13"/>
              <p:cNvSpPr/>
              <p:nvPr/>
            </p:nvSpPr>
            <p:spPr>
              <a:xfrm>
                <a:off x="2708176" y="1277144"/>
                <a:ext cx="288032" cy="2880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2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Groep 15"/>
            <p:cNvGrpSpPr/>
            <p:nvPr/>
          </p:nvGrpSpPr>
          <p:grpSpPr>
            <a:xfrm>
              <a:off x="1475656" y="2283521"/>
              <a:ext cx="864096" cy="864096"/>
              <a:chOff x="2132112" y="701080"/>
              <a:chExt cx="864096" cy="864096"/>
            </a:xfrm>
            <a:solidFill>
              <a:schemeClr val="bg1">
                <a:lumMod val="85000"/>
              </a:schemeClr>
            </a:solidFill>
          </p:grpSpPr>
          <p:sp>
            <p:nvSpPr>
              <p:cNvPr id="17" name="Rechthoek 16"/>
              <p:cNvSpPr/>
              <p:nvPr/>
            </p:nvSpPr>
            <p:spPr>
              <a:xfrm>
                <a:off x="2132112" y="701080"/>
                <a:ext cx="288032" cy="28803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2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hthoek 17"/>
              <p:cNvSpPr/>
              <p:nvPr/>
            </p:nvSpPr>
            <p:spPr>
              <a:xfrm>
                <a:off x="2420144" y="701080"/>
                <a:ext cx="288032" cy="28803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9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hoek 18"/>
              <p:cNvSpPr/>
              <p:nvPr/>
            </p:nvSpPr>
            <p:spPr>
              <a:xfrm>
                <a:off x="2708176" y="701080"/>
                <a:ext cx="288032" cy="28803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4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hthoek 19"/>
              <p:cNvSpPr/>
              <p:nvPr/>
            </p:nvSpPr>
            <p:spPr>
              <a:xfrm>
                <a:off x="2132112" y="989112"/>
                <a:ext cx="288032" cy="28803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7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hoek 20"/>
              <p:cNvSpPr/>
              <p:nvPr/>
            </p:nvSpPr>
            <p:spPr>
              <a:xfrm>
                <a:off x="2420144" y="989112"/>
                <a:ext cx="288032" cy="2880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5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hthoek 21"/>
              <p:cNvSpPr/>
              <p:nvPr/>
            </p:nvSpPr>
            <p:spPr>
              <a:xfrm>
                <a:off x="2708176" y="989112"/>
                <a:ext cx="288032" cy="28803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3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hthoek 22"/>
              <p:cNvSpPr/>
              <p:nvPr/>
            </p:nvSpPr>
            <p:spPr>
              <a:xfrm>
                <a:off x="2132112" y="1277144"/>
                <a:ext cx="288032" cy="28803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6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hthoek 23"/>
              <p:cNvSpPr/>
              <p:nvPr/>
            </p:nvSpPr>
            <p:spPr>
              <a:xfrm>
                <a:off x="2420144" y="1277144"/>
                <a:ext cx="288032" cy="28803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1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hthoek 24"/>
              <p:cNvSpPr/>
              <p:nvPr/>
            </p:nvSpPr>
            <p:spPr>
              <a:xfrm>
                <a:off x="2708176" y="1277144"/>
                <a:ext cx="288032" cy="28803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8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" name="Gekromde PIJL-OMLAAG 29"/>
            <p:cNvSpPr/>
            <p:nvPr/>
          </p:nvSpPr>
          <p:spPr>
            <a:xfrm>
              <a:off x="899592" y="1737976"/>
              <a:ext cx="1152128" cy="466888"/>
            </a:xfrm>
            <a:prstGeom prst="curved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6" name="Tekstvak 35"/>
            <p:cNvSpPr txBox="1"/>
            <p:nvPr/>
          </p:nvSpPr>
          <p:spPr>
            <a:xfrm>
              <a:off x="279851" y="3146484"/>
              <a:ext cx="8915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 dirty="0" smtClean="0"/>
                <a:t>3x3 </a:t>
              </a:r>
              <a:r>
                <a:rPr lang="nl-NL" sz="1200" dirty="0" err="1" smtClean="0"/>
                <a:t>kernel</a:t>
              </a:r>
              <a:endParaRPr lang="nl-NL" sz="1200" dirty="0"/>
            </a:p>
          </p:txBody>
        </p:sp>
      </p:grpSp>
      <p:sp>
        <p:nvSpPr>
          <p:cNvPr id="48" name="Rechthoek 47"/>
          <p:cNvSpPr/>
          <p:nvPr/>
        </p:nvSpPr>
        <p:spPr>
          <a:xfrm>
            <a:off x="4211960" y="1846702"/>
            <a:ext cx="485422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nl-NL" sz="1400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Rotate</a:t>
            </a:r>
            <a:r>
              <a:rPr lang="nl-NL" sz="14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the </a:t>
            </a:r>
            <a:r>
              <a:rPr lang="nl-NL" sz="1400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convolution</a:t>
            </a:r>
            <a:r>
              <a:rPr lang="nl-NL" sz="14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nl-NL" sz="1400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kernel</a:t>
            </a:r>
            <a:r>
              <a:rPr lang="nl-NL" sz="14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180 </a:t>
            </a:r>
            <a:r>
              <a:rPr lang="nl-NL" sz="140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degrees</a:t>
            </a:r>
            <a:r>
              <a:rPr lang="nl-NL" sz="14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nl-NL" sz="140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about</a:t>
            </a:r>
            <a:r>
              <a:rPr lang="nl-NL" sz="14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nl-NL" sz="1400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its</a:t>
            </a:r>
            <a:r>
              <a:rPr lang="nl-NL" sz="14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center element</a:t>
            </a:r>
            <a:r>
              <a:rPr lang="nl-NL" sz="14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nl-NL" sz="1400" i="1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nl-NL" sz="14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Slide the center element of the </a:t>
            </a:r>
            <a:r>
              <a:rPr lang="nl-NL" sz="140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convulotion</a:t>
            </a:r>
            <a:r>
              <a:rPr lang="nl-NL" sz="14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nl-NL" sz="140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kernel</a:t>
            </a:r>
            <a:r>
              <a:rPr lang="nl-NL" sz="14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nl-NL" sz="140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so</a:t>
            </a:r>
            <a:r>
              <a:rPr lang="nl-NL" sz="14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nl-NL" sz="140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that</a:t>
            </a:r>
            <a:r>
              <a:rPr lang="nl-NL" sz="14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nl-NL" sz="1400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it</a:t>
            </a:r>
            <a:r>
              <a:rPr lang="nl-NL" sz="14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lies on top of the </a:t>
            </a:r>
            <a:r>
              <a:rPr lang="nl-NL" sz="1400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(2,4) </a:t>
            </a:r>
            <a:r>
              <a:rPr lang="nl-NL" sz="14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element of </a:t>
            </a:r>
            <a:r>
              <a:rPr lang="en-US" sz="1400" b="1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nl-NL" sz="1400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(</a:t>
            </a:r>
            <a:r>
              <a:rPr lang="nl-NL" sz="1200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matrix </a:t>
            </a:r>
            <a:r>
              <a:rPr lang="nl-NL" sz="1200" i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notation</a:t>
            </a:r>
            <a:r>
              <a:rPr lang="nl-NL" sz="1200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nl-NL" sz="1200" i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row</a:t>
            </a:r>
            <a:r>
              <a:rPr lang="nl-NL" sz="1200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column)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nl-NL" sz="1400" i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nl-NL" sz="1400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Multiply</a:t>
            </a:r>
            <a:r>
              <a:rPr lang="nl-NL" sz="14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nl-NL" sz="1400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each</a:t>
            </a:r>
            <a:r>
              <a:rPr lang="nl-NL" sz="14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nl-NL" sz="1400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weight</a:t>
            </a:r>
            <a:r>
              <a:rPr lang="nl-NL" sz="14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in the </a:t>
            </a:r>
            <a:r>
              <a:rPr lang="nl-NL" sz="1400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rotated</a:t>
            </a:r>
            <a:r>
              <a:rPr lang="nl-NL" sz="14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nl-NL" sz="1400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convolution</a:t>
            </a:r>
            <a:r>
              <a:rPr lang="nl-NL" sz="14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nl-NL" sz="1400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kernel</a:t>
            </a:r>
            <a:r>
              <a:rPr lang="nl-NL" sz="14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nl-NL" sz="1400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by</a:t>
            </a:r>
            <a:r>
              <a:rPr lang="nl-NL" sz="14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the pixel of </a:t>
            </a:r>
            <a:r>
              <a:rPr lang="en-US" sz="1400" b="1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nl-NL" sz="14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nl-NL" sz="1400" i="1" baseline="-250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underneath</a:t>
            </a:r>
            <a:r>
              <a:rPr lang="nl-NL" sz="1400" i="1" baseline="-25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nl-NL" sz="1400" i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nl-NL" sz="1400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Sum</a:t>
            </a:r>
            <a:r>
              <a:rPr lang="nl-NL" sz="14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the </a:t>
            </a:r>
            <a:r>
              <a:rPr lang="nl-NL" sz="1400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individual</a:t>
            </a:r>
            <a:r>
              <a:rPr lang="nl-NL" sz="14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nl-NL" sz="1400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products</a:t>
            </a:r>
            <a:r>
              <a:rPr lang="nl-NL" sz="14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nl-NL" sz="1400" i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from</a:t>
            </a:r>
            <a:r>
              <a:rPr lang="nl-NL" sz="14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step 3. 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733256"/>
            <a:ext cx="5057775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hthoek 1"/>
          <p:cNvSpPr/>
          <p:nvPr/>
        </p:nvSpPr>
        <p:spPr>
          <a:xfrm>
            <a:off x="3131840" y="5796240"/>
            <a:ext cx="274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I</a:t>
            </a:r>
            <a:endParaRPr lang="nl-NL" dirty="0"/>
          </a:p>
        </p:txBody>
      </p:sp>
      <p:sp>
        <p:nvSpPr>
          <p:cNvPr id="3" name="Rechthoek 2"/>
          <p:cNvSpPr/>
          <p:nvPr/>
        </p:nvSpPr>
        <p:spPr>
          <a:xfrm>
            <a:off x="1241152" y="2030611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400" i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180</a:t>
            </a:r>
            <a:r>
              <a:rPr lang="nl-NL" sz="1400" i="1" baseline="30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lang="nl-NL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endParaRPr lang="nl-NL" dirty="0"/>
          </a:p>
        </p:txBody>
      </p:sp>
      <p:sp>
        <p:nvSpPr>
          <p:cNvPr id="26" name="Tijdelijke aanduiding voor voettekst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27" name="Tijdelijke aanduiding voor dia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7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179512" y="260648"/>
            <a:ext cx="83529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Correlation</a:t>
            </a:r>
            <a:r>
              <a:rPr lang="en-US" dirty="0" smtClean="0">
                <a:solidFill>
                  <a:srgbClr val="C00000"/>
                </a:solidFill>
              </a:rPr>
              <a:t>.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i="1" dirty="0" smtClean="0"/>
              <a:t>correlation</a:t>
            </a:r>
            <a:r>
              <a:rPr lang="en-US" dirty="0" smtClean="0"/>
              <a:t> </a:t>
            </a:r>
            <a:r>
              <a:rPr lang="en-US" dirty="0"/>
              <a:t>is closely related to convolution. In correlation, the value of an output pixel is also computed as a weighted sum of neighboring pixels. The difference is that the matrix of weights, in this case called the </a:t>
            </a:r>
            <a:r>
              <a:rPr lang="en-US" i="1" dirty="0"/>
              <a:t>correlation </a:t>
            </a:r>
            <a:r>
              <a:rPr lang="en-US" i="1" dirty="0">
                <a:solidFill>
                  <a:srgbClr val="FF0000"/>
                </a:solidFill>
              </a:rPr>
              <a:t>kernel</a:t>
            </a:r>
            <a:r>
              <a:rPr lang="en-US" dirty="0"/>
              <a:t>, is not rotated during the computation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3" name="Groep 2"/>
          <p:cNvGrpSpPr/>
          <p:nvPr/>
        </p:nvGrpSpPr>
        <p:grpSpPr>
          <a:xfrm>
            <a:off x="445705" y="2472137"/>
            <a:ext cx="829256" cy="1046290"/>
            <a:chOff x="279851" y="2283521"/>
            <a:chExt cx="891591" cy="1139962"/>
          </a:xfrm>
        </p:grpSpPr>
        <p:grpSp>
          <p:nvGrpSpPr>
            <p:cNvPr id="4" name="Groep 3"/>
            <p:cNvGrpSpPr/>
            <p:nvPr/>
          </p:nvGrpSpPr>
          <p:grpSpPr>
            <a:xfrm>
              <a:off x="284353" y="2283521"/>
              <a:ext cx="864096" cy="864096"/>
              <a:chOff x="2132112" y="701080"/>
              <a:chExt cx="864096" cy="864096"/>
            </a:xfrm>
          </p:grpSpPr>
          <p:sp>
            <p:nvSpPr>
              <p:cNvPr id="17" name="Rechthoek 16"/>
              <p:cNvSpPr/>
              <p:nvPr/>
            </p:nvSpPr>
            <p:spPr>
              <a:xfrm>
                <a:off x="2132112" y="701080"/>
                <a:ext cx="288032" cy="2880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8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hthoek 17"/>
              <p:cNvSpPr/>
              <p:nvPr/>
            </p:nvSpPr>
            <p:spPr>
              <a:xfrm>
                <a:off x="2420144" y="701080"/>
                <a:ext cx="288032" cy="2880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1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hthoek 18"/>
              <p:cNvSpPr/>
              <p:nvPr/>
            </p:nvSpPr>
            <p:spPr>
              <a:xfrm>
                <a:off x="2708176" y="701080"/>
                <a:ext cx="288032" cy="2880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6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hthoek 19"/>
              <p:cNvSpPr/>
              <p:nvPr/>
            </p:nvSpPr>
            <p:spPr>
              <a:xfrm>
                <a:off x="2132112" y="989112"/>
                <a:ext cx="288032" cy="2880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3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hthoek 20"/>
              <p:cNvSpPr/>
              <p:nvPr/>
            </p:nvSpPr>
            <p:spPr>
              <a:xfrm>
                <a:off x="2420144" y="989112"/>
                <a:ext cx="288032" cy="2880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5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hthoek 21"/>
              <p:cNvSpPr/>
              <p:nvPr/>
            </p:nvSpPr>
            <p:spPr>
              <a:xfrm>
                <a:off x="2708176" y="989112"/>
                <a:ext cx="288032" cy="2880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7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hthoek 22"/>
              <p:cNvSpPr/>
              <p:nvPr/>
            </p:nvSpPr>
            <p:spPr>
              <a:xfrm>
                <a:off x="2132112" y="1277144"/>
                <a:ext cx="288032" cy="2880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4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hthoek 23"/>
              <p:cNvSpPr/>
              <p:nvPr/>
            </p:nvSpPr>
            <p:spPr>
              <a:xfrm>
                <a:off x="2420144" y="1277144"/>
                <a:ext cx="288032" cy="2880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9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hthoek 24"/>
              <p:cNvSpPr/>
              <p:nvPr/>
            </p:nvSpPr>
            <p:spPr>
              <a:xfrm>
                <a:off x="2708176" y="1277144"/>
                <a:ext cx="288032" cy="28803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 smtClean="0">
                    <a:solidFill>
                      <a:schemeClr val="tx1"/>
                    </a:solidFill>
                  </a:rPr>
                  <a:t>2</a:t>
                </a:r>
                <a:endParaRPr lang="nl-NL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kstvak 6"/>
            <p:cNvSpPr txBox="1"/>
            <p:nvPr/>
          </p:nvSpPr>
          <p:spPr>
            <a:xfrm>
              <a:off x="279851" y="3146484"/>
              <a:ext cx="8915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 dirty="0" smtClean="0"/>
                <a:t>3x3 </a:t>
              </a:r>
              <a:r>
                <a:rPr lang="nl-NL" sz="1200" dirty="0" err="1" smtClean="0"/>
                <a:t>kernel</a:t>
              </a:r>
              <a:endParaRPr lang="nl-NL" sz="1200" dirty="0"/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81" y="3517838"/>
            <a:ext cx="3782632" cy="2939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6021288"/>
            <a:ext cx="51244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kstvak 27"/>
          <p:cNvSpPr txBox="1"/>
          <p:nvPr/>
        </p:nvSpPr>
        <p:spPr>
          <a:xfrm>
            <a:off x="4455940" y="2472137"/>
            <a:ext cx="458055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i="1" dirty="0" smtClean="0"/>
              <a:t>Slide </a:t>
            </a:r>
            <a:r>
              <a:rPr lang="en-US" sz="1400" i="1" dirty="0"/>
              <a:t>the center element of the correlation kernel so that lies on top of the </a:t>
            </a:r>
            <a:r>
              <a:rPr lang="en-US" sz="1400" b="1" i="1" dirty="0">
                <a:solidFill>
                  <a:srgbClr val="FF0000"/>
                </a:solidFill>
              </a:rPr>
              <a:t>(2,4) </a:t>
            </a:r>
            <a:r>
              <a:rPr lang="en-US" sz="1400" i="1" dirty="0"/>
              <a:t>element of </a:t>
            </a:r>
            <a:r>
              <a:rPr lang="en-US" sz="1600" b="1" i="1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200" i="1" dirty="0" smtClean="0"/>
              <a:t>. (</a:t>
            </a:r>
            <a:r>
              <a:rPr lang="nl-NL" sz="1200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matrix </a:t>
            </a:r>
            <a:r>
              <a:rPr lang="nl-NL" sz="1200" i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notation</a:t>
            </a:r>
            <a:r>
              <a:rPr lang="nl-NL" sz="1200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nl-NL" sz="1200" i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row</a:t>
            </a:r>
            <a:r>
              <a:rPr lang="nl-NL" sz="1200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nl-NL" sz="1200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column)</a:t>
            </a:r>
            <a:endParaRPr lang="en-US" sz="1200" i="1" dirty="0" smtClean="0"/>
          </a:p>
          <a:p>
            <a:pPr marL="342900" indent="-342900">
              <a:buFont typeface="+mj-lt"/>
              <a:buAutoNum type="arabicPeriod"/>
            </a:pPr>
            <a:endParaRPr lang="en-US" sz="1400" i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400" i="1" dirty="0"/>
              <a:t> Multiply each weight in the correlation kernel by the pixel of </a:t>
            </a:r>
            <a:r>
              <a:rPr lang="en-US" sz="14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400" i="1" dirty="0" smtClean="0"/>
              <a:t> </a:t>
            </a:r>
            <a:r>
              <a:rPr lang="en-US" sz="1400" i="1" baseline="-25000" dirty="0" smtClean="0"/>
              <a:t>underneath</a:t>
            </a:r>
          </a:p>
          <a:p>
            <a:pPr marL="342900" indent="-342900">
              <a:buFont typeface="+mj-lt"/>
              <a:buAutoNum type="arabicPeriod"/>
            </a:pPr>
            <a:endParaRPr lang="en-US" sz="1400" i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400" i="1" dirty="0"/>
              <a:t>Sum the individual products from step </a:t>
            </a:r>
            <a:r>
              <a:rPr lang="en-US" sz="1400" i="1" dirty="0" smtClean="0"/>
              <a:t>2.</a:t>
            </a:r>
            <a:endParaRPr lang="en-US" sz="1400" i="1" dirty="0"/>
          </a:p>
        </p:txBody>
      </p:sp>
      <p:sp>
        <p:nvSpPr>
          <p:cNvPr id="5" name="Rechthoek 4"/>
          <p:cNvSpPr/>
          <p:nvPr/>
        </p:nvSpPr>
        <p:spPr>
          <a:xfrm>
            <a:off x="3419872" y="5627072"/>
            <a:ext cx="274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I</a:t>
            </a:r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O.Figaroa         MINES-VIS 2015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610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O.Figaroa         MINES-VIS 2015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0BE5-989C-42F0-AC7D-F26A05BBD271}" type="slidenum">
              <a:rPr lang="nl-NL" smtClean="0"/>
              <a:t>9</a:t>
            </a:fld>
            <a:endParaRPr lang="nl-NL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80" y="3501008"/>
            <a:ext cx="246697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721" y="3501008"/>
            <a:ext cx="24765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ep 3"/>
          <p:cNvGrpSpPr/>
          <p:nvPr/>
        </p:nvGrpSpPr>
        <p:grpSpPr>
          <a:xfrm>
            <a:off x="5425221" y="3501008"/>
            <a:ext cx="2466975" cy="2914650"/>
            <a:chOff x="5805488" y="3241551"/>
            <a:chExt cx="2466975" cy="2914650"/>
          </a:xfrm>
        </p:grpSpPr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5488" y="3241551"/>
              <a:ext cx="2466975" cy="2657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2675" y="5899026"/>
              <a:ext cx="1752600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kstvak 8"/>
          <p:cNvSpPr txBox="1"/>
          <p:nvPr/>
        </p:nvSpPr>
        <p:spPr>
          <a:xfrm>
            <a:off x="3146648" y="116632"/>
            <a:ext cx="23631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Image Processing</a:t>
            </a:r>
          </a:p>
          <a:p>
            <a:pPr algn="ctr"/>
            <a:r>
              <a:rPr lang="nl-NL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nl-NL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dge</a:t>
            </a:r>
            <a:r>
              <a:rPr lang="nl-NL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detection</a:t>
            </a:r>
            <a:endParaRPr lang="nl-NL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2777771" y="764704"/>
            <a:ext cx="3037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very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 important </a:t>
            </a:r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spatial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operation</a:t>
            </a:r>
            <a:endParaRPr lang="nl-NL" sz="1600" i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nl-NL" sz="1600" i="1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alling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nl-NL" sz="1600" i="1" dirty="0" err="1" smtClean="0">
                <a:latin typeface="Times New Roman" pitchFamily="18" charset="0"/>
                <a:cs typeface="Times New Roman" pitchFamily="18" charset="0"/>
              </a:rPr>
              <a:t>convolution</a:t>
            </a:r>
            <a:r>
              <a:rPr lang="nl-NL" sz="1600" i="1" dirty="0" smtClean="0"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grpSp>
        <p:nvGrpSpPr>
          <p:cNvPr id="5" name="Groep 4"/>
          <p:cNvGrpSpPr/>
          <p:nvPr/>
        </p:nvGrpSpPr>
        <p:grpSpPr>
          <a:xfrm>
            <a:off x="250609" y="1412776"/>
            <a:ext cx="7208310" cy="1552958"/>
            <a:chOff x="250609" y="1412776"/>
            <a:chExt cx="7208310" cy="1552958"/>
          </a:xfrm>
        </p:grpSpPr>
        <p:grpSp>
          <p:nvGrpSpPr>
            <p:cNvPr id="12" name="Groep 11"/>
            <p:cNvGrpSpPr/>
            <p:nvPr/>
          </p:nvGrpSpPr>
          <p:grpSpPr>
            <a:xfrm>
              <a:off x="250609" y="1434279"/>
              <a:ext cx="2103911" cy="1254456"/>
              <a:chOff x="1304528" y="3563567"/>
              <a:chExt cx="2103911" cy="1254456"/>
            </a:xfrm>
          </p:grpSpPr>
          <p:grpSp>
            <p:nvGrpSpPr>
              <p:cNvPr id="29" name="Groep 28"/>
              <p:cNvGrpSpPr/>
              <p:nvPr/>
            </p:nvGrpSpPr>
            <p:grpSpPr>
              <a:xfrm>
                <a:off x="2029285" y="3563567"/>
                <a:ext cx="1379154" cy="1254456"/>
                <a:chOff x="2132112" y="701080"/>
                <a:chExt cx="864096" cy="864096"/>
              </a:xfrm>
            </p:grpSpPr>
            <p:sp>
              <p:nvSpPr>
                <p:cNvPr id="31" name="Rechthoek 30"/>
                <p:cNvSpPr/>
                <p:nvPr/>
              </p:nvSpPr>
              <p:spPr>
                <a:xfrm>
                  <a:off x="2132112" y="701080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latin typeface="+mj-lt"/>
                      <a:cs typeface="Times New Roman" pitchFamily="18" charset="0"/>
                    </a:rPr>
                    <a:t>-1</a:t>
                  </a:r>
                  <a:endParaRPr lang="nl-NL" sz="1400" dirty="0">
                    <a:solidFill>
                      <a:schemeClr val="tx1"/>
                    </a:solidFill>
                    <a:latin typeface="+mj-lt"/>
                    <a:cs typeface="Times New Roman" pitchFamily="18" charset="0"/>
                  </a:endParaRPr>
                </a:p>
              </p:txBody>
            </p:sp>
            <p:sp>
              <p:nvSpPr>
                <p:cNvPr id="32" name="Rechthoek 31"/>
                <p:cNvSpPr/>
                <p:nvPr/>
              </p:nvSpPr>
              <p:spPr>
                <a:xfrm>
                  <a:off x="2420144" y="701080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cs typeface="Times New Roman" pitchFamily="18" charset="0"/>
                    </a:rPr>
                    <a:t>0</a:t>
                  </a:r>
                  <a:endParaRPr lang="nl-NL" sz="1400" dirty="0">
                    <a:solidFill>
                      <a:schemeClr val="tx1"/>
                    </a:solidFill>
                    <a:cs typeface="Times New Roman" pitchFamily="18" charset="0"/>
                  </a:endParaRPr>
                </a:p>
              </p:txBody>
            </p:sp>
            <p:sp>
              <p:nvSpPr>
                <p:cNvPr id="33" name="Rechthoek 32"/>
                <p:cNvSpPr/>
                <p:nvPr/>
              </p:nvSpPr>
              <p:spPr>
                <a:xfrm>
                  <a:off x="2708176" y="701080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cs typeface="Times New Roman" pitchFamily="18" charset="0"/>
                    </a:rPr>
                    <a:t>1</a:t>
                  </a:r>
                  <a:endParaRPr lang="nl-NL" sz="1400" dirty="0">
                    <a:solidFill>
                      <a:schemeClr val="tx1"/>
                    </a:solidFill>
                    <a:cs typeface="Times New Roman" pitchFamily="18" charset="0"/>
                  </a:endParaRPr>
                </a:p>
              </p:txBody>
            </p:sp>
            <p:sp>
              <p:nvSpPr>
                <p:cNvPr id="34" name="Rechthoek 33"/>
                <p:cNvSpPr/>
                <p:nvPr/>
              </p:nvSpPr>
              <p:spPr>
                <a:xfrm>
                  <a:off x="2132112" y="989112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latin typeface="+mj-lt"/>
                      <a:cs typeface="Times New Roman" pitchFamily="18" charset="0"/>
                    </a:rPr>
                    <a:t>-2</a:t>
                  </a:r>
                  <a:endParaRPr lang="nl-NL" sz="1400" dirty="0">
                    <a:solidFill>
                      <a:schemeClr val="tx1"/>
                    </a:solidFill>
                    <a:latin typeface="+mj-lt"/>
                    <a:cs typeface="Times New Roman" pitchFamily="18" charset="0"/>
                  </a:endParaRPr>
                </a:p>
              </p:txBody>
            </p:sp>
            <p:sp>
              <p:nvSpPr>
                <p:cNvPr id="35" name="Rechthoek 34"/>
                <p:cNvSpPr/>
                <p:nvPr/>
              </p:nvSpPr>
              <p:spPr>
                <a:xfrm>
                  <a:off x="2420144" y="989112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latin typeface="+mj-lt"/>
                      <a:cs typeface="Times New Roman" pitchFamily="18" charset="0"/>
                    </a:rPr>
                    <a:t>0</a:t>
                  </a:r>
                  <a:endParaRPr lang="nl-NL" sz="1400" dirty="0">
                    <a:solidFill>
                      <a:schemeClr val="tx1"/>
                    </a:solidFill>
                    <a:latin typeface="+mj-lt"/>
                    <a:cs typeface="Times New Roman" pitchFamily="18" charset="0"/>
                  </a:endParaRPr>
                </a:p>
              </p:txBody>
            </p:sp>
            <p:sp>
              <p:nvSpPr>
                <p:cNvPr id="36" name="Rechthoek 35"/>
                <p:cNvSpPr/>
                <p:nvPr/>
              </p:nvSpPr>
              <p:spPr>
                <a:xfrm>
                  <a:off x="2708176" y="989112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latin typeface="+mj-lt"/>
                      <a:cs typeface="Times New Roman" pitchFamily="18" charset="0"/>
                    </a:rPr>
                    <a:t>2</a:t>
                  </a:r>
                  <a:endParaRPr lang="nl-NL" sz="1400" dirty="0">
                    <a:solidFill>
                      <a:schemeClr val="tx1"/>
                    </a:solidFill>
                    <a:latin typeface="+mj-lt"/>
                    <a:cs typeface="Times New Roman" pitchFamily="18" charset="0"/>
                  </a:endParaRPr>
                </a:p>
              </p:txBody>
            </p:sp>
            <p:sp>
              <p:nvSpPr>
                <p:cNvPr id="37" name="Rechthoek 36"/>
                <p:cNvSpPr/>
                <p:nvPr/>
              </p:nvSpPr>
              <p:spPr>
                <a:xfrm>
                  <a:off x="2132112" y="1277144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latin typeface="+mj-lt"/>
                      <a:cs typeface="Times New Roman" pitchFamily="18" charset="0"/>
                    </a:rPr>
                    <a:t>-1</a:t>
                  </a:r>
                  <a:endParaRPr lang="nl-NL" sz="1400" dirty="0">
                    <a:solidFill>
                      <a:schemeClr val="tx1"/>
                    </a:solidFill>
                    <a:latin typeface="+mj-lt"/>
                    <a:cs typeface="Times New Roman" pitchFamily="18" charset="0"/>
                  </a:endParaRPr>
                </a:p>
              </p:txBody>
            </p:sp>
            <p:sp>
              <p:nvSpPr>
                <p:cNvPr id="38" name="Rechthoek 37"/>
                <p:cNvSpPr/>
                <p:nvPr/>
              </p:nvSpPr>
              <p:spPr>
                <a:xfrm>
                  <a:off x="2420144" y="1277144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latin typeface="+mj-lt"/>
                      <a:cs typeface="Times New Roman" pitchFamily="18" charset="0"/>
                    </a:rPr>
                    <a:t>0</a:t>
                  </a:r>
                  <a:endParaRPr lang="nl-NL" sz="1400" dirty="0">
                    <a:solidFill>
                      <a:schemeClr val="tx1"/>
                    </a:solidFill>
                    <a:latin typeface="+mj-lt"/>
                    <a:cs typeface="Times New Roman" pitchFamily="18" charset="0"/>
                  </a:endParaRPr>
                </a:p>
              </p:txBody>
            </p:sp>
            <p:sp>
              <p:nvSpPr>
                <p:cNvPr id="39" name="Rechthoek 38"/>
                <p:cNvSpPr/>
                <p:nvPr/>
              </p:nvSpPr>
              <p:spPr>
                <a:xfrm>
                  <a:off x="2708176" y="1277144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cs typeface="Times New Roman" pitchFamily="18" charset="0"/>
                    </a:rPr>
                    <a:t>1</a:t>
                  </a:r>
                  <a:endParaRPr lang="nl-NL" sz="1400" dirty="0">
                    <a:solidFill>
                      <a:schemeClr val="tx1"/>
                    </a:solidFill>
                    <a:cs typeface="Times New Roman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kstvak 29"/>
                  <p:cNvSpPr txBox="1"/>
                  <p:nvPr/>
                </p:nvSpPr>
                <p:spPr>
                  <a:xfrm>
                    <a:off x="1304528" y="4006129"/>
                    <a:ext cx="69672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nl-NL" b="0" i="1" smtClean="0">
                              <a:latin typeface="Cambria Math"/>
                            </a:rPr>
                            <m:t>=</m:t>
                          </m:r>
                        </m:oMath>
                      </m:oMathPara>
                    </a14:m>
                    <a:endParaRPr lang="nl-NL" dirty="0"/>
                  </a:p>
                </p:txBody>
              </p:sp>
            </mc:Choice>
            <mc:Fallback xmlns="">
              <p:sp>
                <p:nvSpPr>
                  <p:cNvPr id="32" name="Tekstvak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4528" y="4006129"/>
                    <a:ext cx="696729" cy="369332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nl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ep 12"/>
            <p:cNvGrpSpPr/>
            <p:nvPr/>
          </p:nvGrpSpPr>
          <p:grpSpPr>
            <a:xfrm>
              <a:off x="4166606" y="1412776"/>
              <a:ext cx="2103911" cy="1254456"/>
              <a:chOff x="1304528" y="3563567"/>
              <a:chExt cx="2103911" cy="1254456"/>
            </a:xfrm>
          </p:grpSpPr>
          <p:grpSp>
            <p:nvGrpSpPr>
              <p:cNvPr id="18" name="Groep 17"/>
              <p:cNvGrpSpPr/>
              <p:nvPr/>
            </p:nvGrpSpPr>
            <p:grpSpPr>
              <a:xfrm>
                <a:off x="2029285" y="3563567"/>
                <a:ext cx="1379154" cy="1254456"/>
                <a:chOff x="2132112" y="701080"/>
                <a:chExt cx="864096" cy="864096"/>
              </a:xfrm>
            </p:grpSpPr>
            <p:sp>
              <p:nvSpPr>
                <p:cNvPr id="20" name="Rechthoek 19"/>
                <p:cNvSpPr/>
                <p:nvPr/>
              </p:nvSpPr>
              <p:spPr>
                <a:xfrm>
                  <a:off x="2132112" y="701080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>
                      <a:solidFill>
                        <a:schemeClr val="tx1"/>
                      </a:solidFill>
                      <a:latin typeface="+mj-lt"/>
                      <a:cs typeface="Times New Roman" pitchFamily="18" charset="0"/>
                    </a:rPr>
                    <a:t>1</a:t>
                  </a:r>
                </a:p>
              </p:txBody>
            </p:sp>
            <p:sp>
              <p:nvSpPr>
                <p:cNvPr id="21" name="Rechthoek 20"/>
                <p:cNvSpPr/>
                <p:nvPr/>
              </p:nvSpPr>
              <p:spPr>
                <a:xfrm>
                  <a:off x="2420144" y="701080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>
                      <a:solidFill>
                        <a:schemeClr val="tx1"/>
                      </a:solidFill>
                      <a:cs typeface="Times New Roman" pitchFamily="18" charset="0"/>
                    </a:rPr>
                    <a:t>2</a:t>
                  </a:r>
                </a:p>
              </p:txBody>
            </p:sp>
            <p:sp>
              <p:nvSpPr>
                <p:cNvPr id="22" name="Rechthoek 21"/>
                <p:cNvSpPr/>
                <p:nvPr/>
              </p:nvSpPr>
              <p:spPr>
                <a:xfrm>
                  <a:off x="2708176" y="701080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cs typeface="Times New Roman" pitchFamily="18" charset="0"/>
                    </a:rPr>
                    <a:t>1</a:t>
                  </a:r>
                  <a:endParaRPr lang="nl-NL" sz="1400" dirty="0">
                    <a:solidFill>
                      <a:schemeClr val="tx1"/>
                    </a:solidFill>
                    <a:cs typeface="Times New Roman" pitchFamily="18" charset="0"/>
                  </a:endParaRPr>
                </a:p>
              </p:txBody>
            </p:sp>
            <p:sp>
              <p:nvSpPr>
                <p:cNvPr id="23" name="Rechthoek 22"/>
                <p:cNvSpPr/>
                <p:nvPr/>
              </p:nvSpPr>
              <p:spPr>
                <a:xfrm>
                  <a:off x="2132112" y="989112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>
                      <a:solidFill>
                        <a:schemeClr val="tx1"/>
                      </a:solidFill>
                      <a:latin typeface="+mj-lt"/>
                      <a:cs typeface="Times New Roman" pitchFamily="18" charset="0"/>
                    </a:rPr>
                    <a:t>0</a:t>
                  </a:r>
                </a:p>
              </p:txBody>
            </p:sp>
            <p:sp>
              <p:nvSpPr>
                <p:cNvPr id="24" name="Rechthoek 23"/>
                <p:cNvSpPr/>
                <p:nvPr/>
              </p:nvSpPr>
              <p:spPr>
                <a:xfrm>
                  <a:off x="2420144" y="989112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latin typeface="+mj-lt"/>
                      <a:cs typeface="Times New Roman" pitchFamily="18" charset="0"/>
                    </a:rPr>
                    <a:t>0</a:t>
                  </a:r>
                  <a:endParaRPr lang="nl-NL" sz="1400" dirty="0">
                    <a:solidFill>
                      <a:schemeClr val="tx1"/>
                    </a:solidFill>
                    <a:latin typeface="+mj-lt"/>
                    <a:cs typeface="Times New Roman" pitchFamily="18" charset="0"/>
                  </a:endParaRPr>
                </a:p>
              </p:txBody>
            </p:sp>
            <p:sp>
              <p:nvSpPr>
                <p:cNvPr id="25" name="Rechthoek 24"/>
                <p:cNvSpPr/>
                <p:nvPr/>
              </p:nvSpPr>
              <p:spPr>
                <a:xfrm>
                  <a:off x="2708176" y="989112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>
                      <a:solidFill>
                        <a:schemeClr val="tx1"/>
                      </a:solidFill>
                      <a:latin typeface="+mj-lt"/>
                      <a:cs typeface="Times New Roman" pitchFamily="18" charset="0"/>
                    </a:rPr>
                    <a:t>0</a:t>
                  </a:r>
                </a:p>
              </p:txBody>
            </p:sp>
            <p:sp>
              <p:nvSpPr>
                <p:cNvPr id="26" name="Rechthoek 25"/>
                <p:cNvSpPr/>
                <p:nvPr/>
              </p:nvSpPr>
              <p:spPr>
                <a:xfrm>
                  <a:off x="2132112" y="1277144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latin typeface="+mj-lt"/>
                      <a:cs typeface="Times New Roman" pitchFamily="18" charset="0"/>
                    </a:rPr>
                    <a:t>-1</a:t>
                  </a:r>
                  <a:endParaRPr lang="nl-NL" sz="1400" dirty="0">
                    <a:solidFill>
                      <a:schemeClr val="tx1"/>
                    </a:solidFill>
                    <a:latin typeface="+mj-lt"/>
                    <a:cs typeface="Times New Roman" pitchFamily="18" charset="0"/>
                  </a:endParaRPr>
                </a:p>
              </p:txBody>
            </p:sp>
            <p:sp>
              <p:nvSpPr>
                <p:cNvPr id="27" name="Rechthoek 26"/>
                <p:cNvSpPr/>
                <p:nvPr/>
              </p:nvSpPr>
              <p:spPr>
                <a:xfrm>
                  <a:off x="2420144" y="1277144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latin typeface="+mj-lt"/>
                      <a:cs typeface="Times New Roman" pitchFamily="18" charset="0"/>
                    </a:rPr>
                    <a:t>-2</a:t>
                  </a:r>
                  <a:endParaRPr lang="nl-NL" sz="1400" dirty="0">
                    <a:solidFill>
                      <a:schemeClr val="tx1"/>
                    </a:solidFill>
                    <a:latin typeface="+mj-lt"/>
                    <a:cs typeface="Times New Roman" pitchFamily="18" charset="0"/>
                  </a:endParaRPr>
                </a:p>
              </p:txBody>
            </p:sp>
            <p:sp>
              <p:nvSpPr>
                <p:cNvPr id="28" name="Rechthoek 27"/>
                <p:cNvSpPr/>
                <p:nvPr/>
              </p:nvSpPr>
              <p:spPr>
                <a:xfrm>
                  <a:off x="2708176" y="1277144"/>
                  <a:ext cx="288032" cy="2880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400" dirty="0" smtClean="0">
                      <a:solidFill>
                        <a:schemeClr val="tx1"/>
                      </a:solidFill>
                      <a:cs typeface="Times New Roman" pitchFamily="18" charset="0"/>
                    </a:rPr>
                    <a:t>-1</a:t>
                  </a:r>
                  <a:endParaRPr lang="nl-NL" sz="1400" dirty="0">
                    <a:solidFill>
                      <a:schemeClr val="tx1"/>
                    </a:solidFill>
                    <a:cs typeface="Times New Roman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kstvak 18"/>
                  <p:cNvSpPr txBox="1"/>
                  <p:nvPr/>
                </p:nvSpPr>
                <p:spPr>
                  <a:xfrm>
                    <a:off x="1304528" y="4006129"/>
                    <a:ext cx="704360" cy="3912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nl-NL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  <m:r>
                            <a:rPr lang="nl-NL" b="0" i="1" smtClean="0">
                              <a:latin typeface="Cambria Math"/>
                            </a:rPr>
                            <m:t>=</m:t>
                          </m:r>
                        </m:oMath>
                      </m:oMathPara>
                    </a14:m>
                    <a:endParaRPr lang="nl-NL" dirty="0"/>
                  </a:p>
                </p:txBody>
              </p:sp>
            </mc:Choice>
            <mc:Fallback xmlns="">
              <p:sp>
                <p:nvSpPr>
                  <p:cNvPr id="36" name="Tekstvak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04528" y="4006129"/>
                    <a:ext cx="704360" cy="391261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 b="-3125"/>
                    </a:stretch>
                  </a:blipFill>
                </p:spPr>
                <p:txBody>
                  <a:bodyPr/>
                  <a:lstStyle/>
                  <a:p>
                    <a:r>
                      <a:rPr lang="nl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kstvak 13"/>
                <p:cNvSpPr txBox="1"/>
                <p:nvPr/>
              </p:nvSpPr>
              <p:spPr>
                <a:xfrm>
                  <a:off x="2354520" y="1876841"/>
                  <a:ext cx="11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b="0" i="1" smtClean="0">
                            <a:latin typeface="Cambria Math"/>
                          </a:rPr>
                          <m:t>⊗</m:t>
                        </m:r>
                        <m:r>
                          <a:rPr lang="nl-NL" b="0" i="1" smtClean="0">
                            <a:latin typeface="Cambria Math"/>
                          </a:rPr>
                          <m:t>𝐼𝑚𝑎𝑔𝑒</m:t>
                        </m:r>
                      </m:oMath>
                    </m:oMathPara>
                  </a14:m>
                  <a:endParaRPr lang="nl-NL" dirty="0"/>
                </a:p>
              </p:txBody>
            </p:sp>
          </mc:Choice>
          <mc:Fallback xmlns="">
            <p:sp>
              <p:nvSpPr>
                <p:cNvPr id="14" name="Tekstvak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520" y="1876841"/>
                  <a:ext cx="1188402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kstvak 14"/>
            <p:cNvSpPr txBox="1"/>
            <p:nvPr/>
          </p:nvSpPr>
          <p:spPr>
            <a:xfrm>
              <a:off x="1073966" y="2688735"/>
              <a:ext cx="13714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 i="1" dirty="0" smtClean="0">
                  <a:solidFill>
                    <a:srgbClr val="C00000"/>
                  </a:solidFill>
                </a:rPr>
                <a:t>Horizontal changes</a:t>
              </a:r>
              <a:endParaRPr lang="nl-NL" sz="1200" i="1" dirty="0">
                <a:solidFill>
                  <a:srgbClr val="C00000"/>
                </a:solidFill>
              </a:endParaRPr>
            </a:p>
          </p:txBody>
        </p:sp>
        <p:sp>
          <p:nvSpPr>
            <p:cNvPr id="16" name="Tekstvak 15"/>
            <p:cNvSpPr txBox="1"/>
            <p:nvPr/>
          </p:nvSpPr>
          <p:spPr>
            <a:xfrm>
              <a:off x="4980775" y="2661166"/>
              <a:ext cx="13972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200" i="1" dirty="0" smtClean="0">
                  <a:solidFill>
                    <a:srgbClr val="C00000"/>
                  </a:solidFill>
                </a:rPr>
                <a:t>Verticaal changes</a:t>
              </a:r>
              <a:endParaRPr lang="nl-NL" sz="1200" i="1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kstvak 16"/>
                <p:cNvSpPr txBox="1"/>
                <p:nvPr/>
              </p:nvSpPr>
              <p:spPr>
                <a:xfrm>
                  <a:off x="6270517" y="1876841"/>
                  <a:ext cx="1188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b="0" i="1" smtClean="0">
                            <a:latin typeface="Cambria Math"/>
                          </a:rPr>
                          <m:t>⊗</m:t>
                        </m:r>
                        <m:r>
                          <a:rPr lang="nl-NL" b="0" i="1" smtClean="0">
                            <a:latin typeface="Cambria Math"/>
                          </a:rPr>
                          <m:t>𝐼𝑚𝑎𝑔𝑒</m:t>
                        </m:r>
                      </m:oMath>
                    </m:oMathPara>
                  </a14:m>
                  <a:endParaRPr lang="nl-NL" dirty="0"/>
                </a:p>
              </p:txBody>
            </p:sp>
          </mc:Choice>
          <mc:Fallback xmlns="">
            <p:sp>
              <p:nvSpPr>
                <p:cNvPr id="17" name="Tekstvak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0517" y="1876841"/>
                  <a:ext cx="1188402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hoek 5"/>
              <p:cNvSpPr/>
              <p:nvPr/>
            </p:nvSpPr>
            <p:spPr>
              <a:xfrm>
                <a:off x="5782408" y="2965734"/>
                <a:ext cx="138050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NL" sz="1400" i="1">
                        <a:latin typeface="Cambria Math"/>
                      </a:rPr>
                      <m:t>⊗</m:t>
                    </m:r>
                  </m:oMath>
                </a14:m>
                <a:r>
                  <a:rPr lang="nl-NL" sz="1400" dirty="0" smtClean="0"/>
                  <a:t> = </a:t>
                </a:r>
                <a:r>
                  <a:rPr lang="nl-NL" sz="1400" i="1" dirty="0" smtClean="0">
                    <a:latin typeface="Times New Roman" pitchFamily="18" charset="0"/>
                    <a:cs typeface="Times New Roman" pitchFamily="18" charset="0"/>
                  </a:rPr>
                  <a:t>convolution</a:t>
                </a:r>
                <a:endParaRPr lang="nl-NL" sz="1400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Rechthoek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408" y="2965734"/>
                <a:ext cx="1380506" cy="307777"/>
              </a:xfrm>
              <a:prstGeom prst="rect">
                <a:avLst/>
              </a:prstGeom>
              <a:blipFill rotWithShape="1">
                <a:blip r:embed="rId12"/>
                <a:stretch>
                  <a:fillRect t="-4000" r="-1770" b="-2000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17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>
          <a:solidFill>
            <a:srgbClr val="C0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ak xmlns="252BDB0A-93DC-4662-B430-FE66A79436E9">V3D1</Vak>
    <Categorie xmlns="252BDB0A-93DC-4662-B430-FE66A79436E9">Periode1</Categori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FC173E217BAF4E80805EE817A2FB16" ma:contentTypeVersion="0" ma:contentTypeDescription="Create a new document." ma:contentTypeScope="" ma:versionID="5b1d31a4fab7e725f1c741106b634ad7">
  <xsd:schema xmlns:xsd="http://www.w3.org/2001/XMLSchema" xmlns:xs="http://www.w3.org/2001/XMLSchema" xmlns:p="http://schemas.microsoft.com/office/2006/metadata/properties" xmlns:ns2="252BDB0A-93DC-4662-B430-FE66A79436E9" targetNamespace="http://schemas.microsoft.com/office/2006/metadata/properties" ma:root="true" ma:fieldsID="44b0c62110821253a9df2be90f6d531b" ns2:_="">
    <xsd:import namespace="252BDB0A-93DC-4662-B430-FE66A79436E9"/>
    <xsd:element name="properties">
      <xsd:complexType>
        <xsd:sequence>
          <xsd:element name="documentManagement">
            <xsd:complexType>
              <xsd:all>
                <xsd:element ref="ns2:Categorie" minOccurs="0"/>
                <xsd:element ref="ns2:Vak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2BDB0A-93DC-4662-B430-FE66A79436E9" elementFormDefault="qualified">
    <xsd:import namespace="http://schemas.microsoft.com/office/2006/documentManagement/types"/>
    <xsd:import namespace="http://schemas.microsoft.com/office/infopath/2007/PartnerControls"/>
    <xsd:element name="Categorie" ma:index="8" nillable="true" ma:displayName="Categorie" ma:default="Periode1" ma:format="Dropdown" ma:internalName="Categorie">
      <xsd:simpleType>
        <xsd:restriction base="dms:Choice">
          <xsd:enumeration value="Periode1"/>
          <xsd:enumeration value="Periode2"/>
          <xsd:enumeration value="Algemeen"/>
          <xsd:enumeration value="Cursus UvT"/>
        </xsd:restriction>
      </xsd:simpleType>
    </xsd:element>
    <xsd:element name="Vak" ma:index="9" nillable="true" ma:displayName="Vak" ma:default="V3D1" ma:format="Dropdown" ma:internalName="Vak">
      <xsd:simpleType>
        <xsd:restriction base="dms:Choice">
          <xsd:enumeration value="V3D1"/>
          <xsd:enumeration value="VED1"/>
          <xsd:enumeration value="VCC1"/>
          <xsd:enumeration value="VPT1"/>
          <xsd:enumeration value="VIS2"/>
          <xsd:enumeration value="VPT2"/>
          <xsd:enumeration value="VRS2"/>
          <xsd:enumeration value="VEX2"/>
          <xsd:enumeration value="VUI2"/>
          <xsd:enumeration value="VUX2"/>
          <xsd:enumeration value="Cursu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5352FD-1EB1-401D-85C6-347E2E348356}"/>
</file>

<file path=customXml/itemProps2.xml><?xml version="1.0" encoding="utf-8"?>
<ds:datastoreItem xmlns:ds="http://schemas.openxmlformats.org/officeDocument/2006/customXml" ds:itemID="{1DABDF62-1822-4A64-AA00-186C9D86C464}"/>
</file>

<file path=customXml/itemProps3.xml><?xml version="1.0" encoding="utf-8"?>
<ds:datastoreItem xmlns:ds="http://schemas.openxmlformats.org/officeDocument/2006/customXml" ds:itemID="{BF1C81EA-0EBE-4F25-8A37-3B45796F3F43}"/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1425</Words>
  <Application>Microsoft Office PowerPoint</Application>
  <PresentationFormat>Diavoorstelling (4:3)</PresentationFormat>
  <Paragraphs>344</Paragraphs>
  <Slides>37</Slides>
  <Notes>1</Notes>
  <HiddenSlides>6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Times New Roman</vt:lpstr>
      <vt:lpstr>Wingdings</vt:lpstr>
      <vt:lpstr>Blank</vt:lpstr>
      <vt:lpstr>MINES-VIS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Image morphology</vt:lpstr>
      <vt:lpstr>PowerPoint-presentatie</vt:lpstr>
      <vt:lpstr>PowerPoint-presentatie</vt:lpstr>
      <vt:lpstr>Image morphology</vt:lpstr>
      <vt:lpstr>PowerPoint-presentatie</vt:lpstr>
      <vt:lpstr>PowerPoint-presentatie</vt:lpstr>
      <vt:lpstr>Image morphology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Set operation, an example.</vt:lpstr>
      <vt:lpstr>PowerPoint-presentatie</vt:lpstr>
      <vt:lpstr>PowerPoint-presentatie</vt:lpstr>
    </vt:vector>
  </TitlesOfParts>
  <Company>Fontys Hogescholen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Figaroa,Oswald O.E.</dc:creator>
  <cp:lastModifiedBy>Figaroa,Oswald O.E.</cp:lastModifiedBy>
  <cp:revision>128</cp:revision>
  <dcterms:created xsi:type="dcterms:W3CDTF">2012-09-04T19:30:35Z</dcterms:created>
  <dcterms:modified xsi:type="dcterms:W3CDTF">2015-09-06T14:04:37Z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0x0101002BFC173E217BAF4E80805EE817A2FB16</vt:lpwstr>
  </property>
</Properties>
</file>